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HK Grotesk Bold" charset="1" panose="00000800000000000000"/>
      <p:regular r:id="rId25"/>
    </p:embeddedFont>
    <p:embeddedFont>
      <p:font typeface="Canva Sans" charset="1" panose="020B0503030501040103"/>
      <p:regular r:id="rId26"/>
    </p:embeddedFont>
    <p:embeddedFont>
      <p:font typeface="Canva Sans Bold" charset="1" panose="020B0803030501040103"/>
      <p:regular r:id="rId27"/>
    </p:embeddedFont>
    <p:embeddedFont>
      <p:font typeface="Halant Medium" charset="1" panose="00000600000000000000"/>
      <p:regular r:id="rId28"/>
    </p:embeddedFont>
    <p:embeddedFont>
      <p:font typeface="Assistant" charset="1" panose="000005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13.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2.png" Type="http://schemas.openxmlformats.org/officeDocument/2006/relationships/image"/><Relationship Id="rId9"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5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 Id="rId8"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86674" y="-223206"/>
            <a:ext cx="11440454" cy="5012999"/>
          </a:xfrm>
          <a:custGeom>
            <a:avLst/>
            <a:gdLst/>
            <a:ahLst/>
            <a:cxnLst/>
            <a:rect r="r" b="b" t="t" l="l"/>
            <a:pathLst>
              <a:path h="5012999" w="11440454">
                <a:moveTo>
                  <a:pt x="0" y="0"/>
                </a:moveTo>
                <a:lnTo>
                  <a:pt x="11440453" y="0"/>
                </a:lnTo>
                <a:lnTo>
                  <a:pt x="11440453" y="5012999"/>
                </a:lnTo>
                <a:lnTo>
                  <a:pt x="0" y="5012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91699">
            <a:off x="11453234" y="6700319"/>
            <a:ext cx="9150155" cy="8185229"/>
          </a:xfrm>
          <a:custGeom>
            <a:avLst/>
            <a:gdLst/>
            <a:ahLst/>
            <a:cxnLst/>
            <a:rect r="r" b="b" t="t" l="l"/>
            <a:pathLst>
              <a:path h="8185229" w="9150155">
                <a:moveTo>
                  <a:pt x="0" y="0"/>
                </a:moveTo>
                <a:lnTo>
                  <a:pt x="9150155" y="0"/>
                </a:lnTo>
                <a:lnTo>
                  <a:pt x="9150155" y="8185229"/>
                </a:lnTo>
                <a:lnTo>
                  <a:pt x="0" y="81852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600950" y="3600450"/>
            <a:ext cx="3086100" cy="30861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000000">
                <a:alpha val="0"/>
              </a:srgbClr>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800"/>
                </a:lnSpc>
              </a:pPr>
            </a:p>
          </p:txBody>
        </p:sp>
      </p:grpSp>
      <p:sp>
        <p:nvSpPr>
          <p:cNvPr name="TextBox 7" id="7"/>
          <p:cNvSpPr txBox="true"/>
          <p:nvPr/>
        </p:nvSpPr>
        <p:spPr>
          <a:xfrm rot="0">
            <a:off x="718007" y="1047750"/>
            <a:ext cx="10724012" cy="1472886"/>
          </a:xfrm>
          <a:prstGeom prst="rect">
            <a:avLst/>
          </a:prstGeom>
        </p:spPr>
        <p:txBody>
          <a:bodyPr anchor="t" rtlCol="false" tIns="0" lIns="0" bIns="0" rIns="0">
            <a:spAutoFit/>
          </a:bodyPr>
          <a:lstStyle/>
          <a:p>
            <a:pPr algn="l">
              <a:lnSpc>
                <a:spcPts val="11797"/>
              </a:lnSpc>
            </a:pPr>
            <a:r>
              <a:rPr lang="en-US" sz="9998" b="true">
                <a:solidFill>
                  <a:srgbClr val="000000"/>
                </a:solidFill>
                <a:latin typeface="HK Grotesk Bold"/>
                <a:ea typeface="HK Grotesk Bold"/>
                <a:cs typeface="HK Grotesk Bold"/>
                <a:sym typeface="HK Grotesk Bold"/>
              </a:rPr>
              <a:t>Q&amp;A System</a:t>
            </a:r>
          </a:p>
        </p:txBody>
      </p:sp>
      <p:sp>
        <p:nvSpPr>
          <p:cNvPr name="TextBox 8" id="8"/>
          <p:cNvSpPr txBox="true"/>
          <p:nvPr/>
        </p:nvSpPr>
        <p:spPr>
          <a:xfrm rot="0">
            <a:off x="2913321" y="4923789"/>
            <a:ext cx="7656548" cy="4108704"/>
          </a:xfrm>
          <a:prstGeom prst="rect">
            <a:avLst/>
          </a:prstGeom>
        </p:spPr>
        <p:txBody>
          <a:bodyPr anchor="t" rtlCol="false" tIns="0" lIns="0" bIns="0" rIns="0">
            <a:spAutoFit/>
          </a:bodyPr>
          <a:lstStyle/>
          <a:p>
            <a:pPr algn="l">
              <a:lnSpc>
                <a:spcPts val="3273"/>
              </a:lnSpc>
              <a:spcBef>
                <a:spcPct val="0"/>
              </a:spcBef>
            </a:pPr>
            <a:r>
              <a:rPr lang="en-US" sz="2338">
                <a:solidFill>
                  <a:srgbClr val="000000"/>
                </a:solidFill>
                <a:latin typeface="Canva Sans"/>
                <a:ea typeface="Canva Sans"/>
                <a:cs typeface="Canva Sans"/>
                <a:sym typeface="Canva Sans"/>
              </a:rPr>
              <a:t>- </a:t>
            </a:r>
            <a:r>
              <a:rPr lang="en-US" sz="2338">
                <a:solidFill>
                  <a:srgbClr val="000000"/>
                </a:solidFill>
                <a:latin typeface="Canva Sans"/>
                <a:ea typeface="Canva Sans"/>
                <a:cs typeface="Canva Sans"/>
                <a:sym typeface="Canva Sans"/>
              </a:rPr>
              <a:t>Nekkala Sumanth Naidu [23CS8111]</a:t>
            </a:r>
          </a:p>
          <a:p>
            <a:pPr algn="l">
              <a:lnSpc>
                <a:spcPts val="3273"/>
              </a:lnSpc>
              <a:spcBef>
                <a:spcPct val="0"/>
              </a:spcBef>
            </a:pPr>
            <a:r>
              <a:rPr lang="en-US" sz="2338">
                <a:solidFill>
                  <a:srgbClr val="000000"/>
                </a:solidFill>
                <a:latin typeface="Canva Sans"/>
                <a:ea typeface="Canva Sans"/>
                <a:cs typeface="Canva Sans"/>
                <a:sym typeface="Canva Sans"/>
              </a:rPr>
              <a:t>- Narreddy Balaiahgari Sai Keerthana [23CS8112]</a:t>
            </a:r>
          </a:p>
          <a:p>
            <a:pPr algn="l">
              <a:lnSpc>
                <a:spcPts val="3273"/>
              </a:lnSpc>
              <a:spcBef>
                <a:spcPct val="0"/>
              </a:spcBef>
            </a:pPr>
            <a:r>
              <a:rPr lang="en-US" sz="2338">
                <a:solidFill>
                  <a:srgbClr val="000000"/>
                </a:solidFill>
                <a:latin typeface="Canva Sans"/>
                <a:ea typeface="Canva Sans"/>
                <a:cs typeface="Canva Sans"/>
                <a:sym typeface="Canva Sans"/>
              </a:rPr>
              <a:t>- Ganapathri Praphul Chandra [23CS8113]</a:t>
            </a:r>
          </a:p>
          <a:p>
            <a:pPr algn="l">
              <a:lnSpc>
                <a:spcPts val="3273"/>
              </a:lnSpc>
              <a:spcBef>
                <a:spcPct val="0"/>
              </a:spcBef>
            </a:pPr>
            <a:r>
              <a:rPr lang="en-US" sz="2338">
                <a:solidFill>
                  <a:srgbClr val="000000"/>
                </a:solidFill>
                <a:latin typeface="Canva Sans"/>
                <a:ea typeface="Canva Sans"/>
                <a:cs typeface="Canva Sans"/>
                <a:sym typeface="Canva Sans"/>
              </a:rPr>
              <a:t>- Authy Saha [23CS8114]</a:t>
            </a:r>
          </a:p>
          <a:p>
            <a:pPr algn="l">
              <a:lnSpc>
                <a:spcPts val="3273"/>
              </a:lnSpc>
              <a:spcBef>
                <a:spcPct val="0"/>
              </a:spcBef>
            </a:pPr>
            <a:r>
              <a:rPr lang="en-US" sz="2338">
                <a:solidFill>
                  <a:srgbClr val="000000"/>
                </a:solidFill>
                <a:latin typeface="Canva Sans"/>
                <a:ea typeface="Canva Sans"/>
                <a:cs typeface="Canva Sans"/>
                <a:sym typeface="Canva Sans"/>
              </a:rPr>
              <a:t>- Tanusha Pramanik [23CS8115]</a:t>
            </a:r>
          </a:p>
          <a:p>
            <a:pPr algn="l">
              <a:lnSpc>
                <a:spcPts val="3273"/>
              </a:lnSpc>
              <a:spcBef>
                <a:spcPct val="0"/>
              </a:spcBef>
            </a:pPr>
            <a:r>
              <a:rPr lang="en-US" sz="2338">
                <a:solidFill>
                  <a:srgbClr val="000000"/>
                </a:solidFill>
                <a:latin typeface="Canva Sans"/>
                <a:ea typeface="Canva Sans"/>
                <a:cs typeface="Canva Sans"/>
                <a:sym typeface="Canva Sans"/>
              </a:rPr>
              <a:t>- Suryam Kumar Gautam [23CS8116]</a:t>
            </a:r>
          </a:p>
          <a:p>
            <a:pPr algn="l">
              <a:lnSpc>
                <a:spcPts val="3273"/>
              </a:lnSpc>
              <a:spcBef>
                <a:spcPct val="0"/>
              </a:spcBef>
            </a:pPr>
            <a:r>
              <a:rPr lang="en-US" sz="2338">
                <a:solidFill>
                  <a:srgbClr val="000000"/>
                </a:solidFill>
                <a:latin typeface="Canva Sans"/>
                <a:ea typeface="Canva Sans"/>
                <a:cs typeface="Canva Sans"/>
                <a:sym typeface="Canva Sans"/>
              </a:rPr>
              <a:t>- Sumit Kumar [23CS8117]</a:t>
            </a:r>
          </a:p>
          <a:p>
            <a:pPr algn="l">
              <a:lnSpc>
                <a:spcPts val="3273"/>
              </a:lnSpc>
              <a:spcBef>
                <a:spcPct val="0"/>
              </a:spcBef>
            </a:pPr>
            <a:r>
              <a:rPr lang="en-US" sz="2338">
                <a:solidFill>
                  <a:srgbClr val="000000"/>
                </a:solidFill>
                <a:latin typeface="Canva Sans"/>
                <a:ea typeface="Canva Sans"/>
                <a:cs typeface="Canva Sans"/>
                <a:sym typeface="Canva Sans"/>
              </a:rPr>
              <a:t>- Anurag Prasad [118]</a:t>
            </a:r>
          </a:p>
          <a:p>
            <a:pPr algn="l">
              <a:lnSpc>
                <a:spcPts val="3273"/>
              </a:lnSpc>
              <a:spcBef>
                <a:spcPct val="0"/>
              </a:spcBef>
            </a:pPr>
            <a:r>
              <a:rPr lang="en-US" sz="2338">
                <a:solidFill>
                  <a:srgbClr val="000000"/>
                </a:solidFill>
                <a:latin typeface="Canva Sans"/>
                <a:ea typeface="Canva Sans"/>
                <a:cs typeface="Canva Sans"/>
                <a:sym typeface="Canva Sans"/>
              </a:rPr>
              <a:t>- Gavirni Venkata Satya Krishna Chaitanya [23CS8119]</a:t>
            </a:r>
          </a:p>
          <a:p>
            <a:pPr algn="l">
              <a:lnSpc>
                <a:spcPts val="3273"/>
              </a:lnSpc>
              <a:spcBef>
                <a:spcPct val="0"/>
              </a:spcBef>
            </a:pPr>
            <a:r>
              <a:rPr lang="en-US" sz="2338">
                <a:solidFill>
                  <a:srgbClr val="000000"/>
                </a:solidFill>
                <a:latin typeface="Canva Sans"/>
                <a:ea typeface="Canva Sans"/>
                <a:cs typeface="Canva Sans"/>
                <a:sym typeface="Canva Sans"/>
              </a:rPr>
              <a:t>- Yaraveda Govardhan Reddy [23CS8120]</a:t>
            </a:r>
          </a:p>
        </p:txBody>
      </p:sp>
      <p:sp>
        <p:nvSpPr>
          <p:cNvPr name="TextBox 9" id="9"/>
          <p:cNvSpPr txBox="true"/>
          <p:nvPr/>
        </p:nvSpPr>
        <p:spPr>
          <a:xfrm rot="0">
            <a:off x="1478437" y="4225913"/>
            <a:ext cx="5263158" cy="563880"/>
          </a:xfrm>
          <a:prstGeom prst="rect">
            <a:avLst/>
          </a:prstGeom>
        </p:spPr>
        <p:txBody>
          <a:bodyPr anchor="t" rtlCol="false" tIns="0" lIns="0" bIns="0" rIns="0">
            <a:spAutoFit/>
          </a:bodyPr>
          <a:lstStyle/>
          <a:p>
            <a:pPr algn="ctr">
              <a:lnSpc>
                <a:spcPts val="4620"/>
              </a:lnSpc>
              <a:spcBef>
                <a:spcPct val="0"/>
              </a:spcBef>
            </a:pPr>
            <a:r>
              <a:rPr lang="en-US" b="true" sz="3300">
                <a:solidFill>
                  <a:srgbClr val="000000"/>
                </a:solidFill>
                <a:latin typeface="Canva Sans Bold"/>
                <a:ea typeface="Canva Sans Bold"/>
                <a:cs typeface="Canva Sans Bold"/>
                <a:sym typeface="Canva Sans Bold"/>
              </a:rPr>
              <a:t>Meet Our Team (Group 2):</a:t>
            </a:r>
          </a:p>
        </p:txBody>
      </p:sp>
      <p:sp>
        <p:nvSpPr>
          <p:cNvPr name="TextBox 10" id="10"/>
          <p:cNvSpPr txBox="true"/>
          <p:nvPr/>
        </p:nvSpPr>
        <p:spPr>
          <a:xfrm rot="0">
            <a:off x="873354" y="2724916"/>
            <a:ext cx="10413320" cy="1054099"/>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Canva Sans"/>
                <a:ea typeface="Canva Sans"/>
                <a:cs typeface="Canva Sans"/>
                <a:sym typeface="Canva Sans"/>
              </a:rPr>
              <a:t>This platform enables users to ask questions and receive textual answers. It is designed to faster learning, collaboration, and knowledge discovery. It streamlines information access, analyzes user sentiment, and enables feedback.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TextBox 2" id="2"/>
          <p:cNvSpPr txBox="true"/>
          <p:nvPr/>
        </p:nvSpPr>
        <p:spPr>
          <a:xfrm rot="0">
            <a:off x="1741989" y="3089276"/>
            <a:ext cx="12034315" cy="1758949"/>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ThreadManager::createThread(): Spawns new thread for handling client connectionThreadManager::joinThreads(): Synchronizes by waiting for thread completion</a:t>
            </a:r>
          </a:p>
          <a:p>
            <a:pPr algn="l">
              <a:lnSpc>
                <a:spcPts val="2800"/>
              </a:lnSpc>
              <a:spcBef>
                <a:spcPct val="0"/>
              </a:spcBef>
            </a:pPr>
            <a:r>
              <a:rPr lang="en-US" sz="2000">
                <a:solidFill>
                  <a:srgbClr val="FFFFFF"/>
                </a:solidFill>
                <a:latin typeface="Canva Sans"/>
                <a:ea typeface="Canva Sans"/>
                <a:cs typeface="Canva Sans"/>
                <a:sym typeface="Canva Sans"/>
              </a:rPr>
              <a:t>ThreadManager::acquireLock(): Obtains mutex lock for safe resource access</a:t>
            </a:r>
          </a:p>
          <a:p>
            <a:pPr algn="l">
              <a:lnSpc>
                <a:spcPts val="2800"/>
              </a:lnSpc>
              <a:spcBef>
                <a:spcPct val="0"/>
              </a:spcBef>
            </a:pPr>
            <a:r>
              <a:rPr lang="en-US" sz="2000">
                <a:solidFill>
                  <a:srgbClr val="FFFFFF"/>
                </a:solidFill>
                <a:latin typeface="Canva Sans"/>
                <a:ea typeface="Canva Sans"/>
                <a:cs typeface="Canva Sans"/>
                <a:sym typeface="Canva Sans"/>
              </a:rPr>
              <a:t>ThreadManager::releaseLock(): Releases mutex lock after resource use</a:t>
            </a:r>
          </a:p>
          <a:p>
            <a:pPr algn="l">
              <a:lnSpc>
                <a:spcPts val="2800"/>
              </a:lnSpc>
              <a:spcBef>
                <a:spcPct val="0"/>
              </a:spcBef>
            </a:pPr>
            <a:r>
              <a:rPr lang="en-US" sz="2000">
                <a:solidFill>
                  <a:srgbClr val="FFFFFF"/>
                </a:solidFill>
                <a:latin typeface="Canva Sans"/>
                <a:ea typeface="Canva Sans"/>
                <a:cs typeface="Canva Sans"/>
                <a:sym typeface="Canva Sans"/>
              </a:rPr>
              <a:t>ThreadManager::initializeThreadPool(): Creates thread pool for connection handling</a:t>
            </a:r>
          </a:p>
        </p:txBody>
      </p:sp>
      <p:sp>
        <p:nvSpPr>
          <p:cNvPr name="TextBox 3" id="3"/>
          <p:cNvSpPr txBox="true"/>
          <p:nvPr/>
        </p:nvSpPr>
        <p:spPr>
          <a:xfrm rot="0">
            <a:off x="1741989" y="5689222"/>
            <a:ext cx="10306315" cy="1758949"/>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User::User(): Constructor that initializes user with credentials and profile</a:t>
            </a:r>
          </a:p>
          <a:p>
            <a:pPr algn="l">
              <a:lnSpc>
                <a:spcPts val="2800"/>
              </a:lnSpc>
              <a:spcBef>
                <a:spcPct val="0"/>
              </a:spcBef>
            </a:pPr>
            <a:r>
              <a:rPr lang="en-US" sz="2000">
                <a:solidFill>
                  <a:srgbClr val="FFFFFF"/>
                </a:solidFill>
                <a:latin typeface="Canva Sans"/>
                <a:ea typeface="Canva Sans"/>
                <a:cs typeface="Canva Sans"/>
                <a:sym typeface="Canva Sans"/>
              </a:rPr>
              <a:t>User::authenticate(): Verifies provided login credentials against stored data</a:t>
            </a:r>
          </a:p>
          <a:p>
            <a:pPr algn="l">
              <a:lnSpc>
                <a:spcPts val="2800"/>
              </a:lnSpc>
              <a:spcBef>
                <a:spcPct val="0"/>
              </a:spcBef>
            </a:pPr>
            <a:r>
              <a:rPr lang="en-US" sz="2000">
                <a:solidFill>
                  <a:srgbClr val="FFFFFF"/>
                </a:solidFill>
                <a:latin typeface="Canva Sans"/>
                <a:ea typeface="Canva Sans"/>
                <a:cs typeface="Canva Sans"/>
                <a:sym typeface="Canva Sans"/>
              </a:rPr>
              <a:t>User::getReputation(): Calculates and returns user's current reputation score</a:t>
            </a:r>
          </a:p>
          <a:p>
            <a:pPr algn="l">
              <a:lnSpc>
                <a:spcPts val="2800"/>
              </a:lnSpc>
              <a:spcBef>
                <a:spcPct val="0"/>
              </a:spcBef>
            </a:pPr>
            <a:r>
              <a:rPr lang="en-US" sz="2000">
                <a:solidFill>
                  <a:srgbClr val="FFFFFF"/>
                </a:solidFill>
                <a:latin typeface="Canva Sans"/>
                <a:ea typeface="Canva Sans"/>
                <a:cs typeface="Canva Sans"/>
                <a:sym typeface="Canva Sans"/>
              </a:rPr>
              <a:t>User::addQuestion(): Associates a posted question with the user's account</a:t>
            </a:r>
          </a:p>
          <a:p>
            <a:pPr algn="l">
              <a:lnSpc>
                <a:spcPts val="2800"/>
              </a:lnSpc>
              <a:spcBef>
                <a:spcPct val="0"/>
              </a:spcBef>
            </a:pPr>
            <a:r>
              <a:rPr lang="en-US" sz="2000">
                <a:solidFill>
                  <a:srgbClr val="FFFFFF"/>
                </a:solidFill>
                <a:latin typeface="Canva Sans"/>
                <a:ea typeface="Canva Sans"/>
                <a:cs typeface="Canva Sans"/>
                <a:sym typeface="Canva Sans"/>
              </a:rPr>
              <a:t>User::addAnswer(): Associates a posted answer with the user's account</a:t>
            </a:r>
          </a:p>
        </p:txBody>
      </p:sp>
      <p:sp>
        <p:nvSpPr>
          <p:cNvPr name="TextBox 4" id="4"/>
          <p:cNvSpPr txBox="true"/>
          <p:nvPr/>
        </p:nvSpPr>
        <p:spPr>
          <a:xfrm rot="0">
            <a:off x="1028700" y="7752971"/>
            <a:ext cx="3546500" cy="349249"/>
          </a:xfrm>
          <a:prstGeom prst="rect">
            <a:avLst/>
          </a:prstGeom>
        </p:spPr>
        <p:txBody>
          <a:bodyPr anchor="t" rtlCol="false" tIns="0" lIns="0" bIns="0" rIns="0">
            <a:spAutoFit/>
          </a:bodyPr>
          <a:lstStyle/>
          <a:p>
            <a:pPr algn="l">
              <a:lnSpc>
                <a:spcPts val="2800"/>
              </a:lnSpc>
              <a:spcBef>
                <a:spcPct val="0"/>
              </a:spcBef>
            </a:pPr>
            <a:r>
              <a:rPr lang="en-US" b="true" sz="2000">
                <a:solidFill>
                  <a:srgbClr val="FFFFFF"/>
                </a:solidFill>
                <a:latin typeface="Canva Sans Bold"/>
                <a:ea typeface="Canva Sans Bold"/>
                <a:cs typeface="Canva Sans Bold"/>
                <a:sym typeface="Canva Sans Bold"/>
              </a:rPr>
              <a:t>Helper Utilities (Utility.cpp)</a:t>
            </a:r>
          </a:p>
        </p:txBody>
      </p:sp>
      <p:sp>
        <p:nvSpPr>
          <p:cNvPr name="TextBox 5" id="5"/>
          <p:cNvSpPr txBox="true"/>
          <p:nvPr/>
        </p:nvSpPr>
        <p:spPr>
          <a:xfrm rot="0">
            <a:off x="1741989" y="8349870"/>
            <a:ext cx="9795793" cy="1406524"/>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Utility::getCurrentTime(): Generates formatted timestamp for system operations</a:t>
            </a:r>
          </a:p>
          <a:p>
            <a:pPr algn="l">
              <a:lnSpc>
                <a:spcPts val="2800"/>
              </a:lnSpc>
              <a:spcBef>
                <a:spcPct val="0"/>
              </a:spcBef>
            </a:pPr>
            <a:r>
              <a:rPr lang="en-US" sz="2000">
                <a:solidFill>
                  <a:srgbClr val="FFFFFF"/>
                </a:solidFill>
                <a:latin typeface="Canva Sans"/>
                <a:ea typeface="Canva Sans"/>
                <a:cs typeface="Canva Sans"/>
                <a:sym typeface="Canva Sans"/>
              </a:rPr>
              <a:t>Utility::hashPassword(): Creates secure one-way hash of user passwords</a:t>
            </a:r>
          </a:p>
          <a:p>
            <a:pPr algn="l">
              <a:lnSpc>
                <a:spcPts val="2800"/>
              </a:lnSpc>
              <a:spcBef>
                <a:spcPct val="0"/>
              </a:spcBef>
            </a:pPr>
            <a:r>
              <a:rPr lang="en-US" sz="2000">
                <a:solidFill>
                  <a:srgbClr val="FFFFFF"/>
                </a:solidFill>
                <a:latin typeface="Canva Sans"/>
                <a:ea typeface="Canva Sans"/>
                <a:cs typeface="Canva Sans"/>
                <a:sym typeface="Canva Sans"/>
              </a:rPr>
              <a:t>Utility::splitString(): Parses strings into tokens using specified delimiter</a:t>
            </a:r>
          </a:p>
          <a:p>
            <a:pPr algn="l">
              <a:lnSpc>
                <a:spcPts val="2800"/>
              </a:lnSpc>
              <a:spcBef>
                <a:spcPct val="0"/>
              </a:spcBef>
            </a:pPr>
            <a:r>
              <a:rPr lang="en-US" sz="2000">
                <a:solidFill>
                  <a:srgbClr val="FFFFFF"/>
                </a:solidFill>
                <a:latin typeface="Canva Sans"/>
                <a:ea typeface="Canva Sans"/>
                <a:cs typeface="Canva Sans"/>
                <a:sym typeface="Canva Sans"/>
              </a:rPr>
              <a:t>Utility::generateUniqueID(): Creates unique identifiers for system entities</a:t>
            </a:r>
          </a:p>
        </p:txBody>
      </p:sp>
      <p:sp>
        <p:nvSpPr>
          <p:cNvPr name="TextBox 6" id="6"/>
          <p:cNvSpPr txBox="true"/>
          <p:nvPr/>
        </p:nvSpPr>
        <p:spPr>
          <a:xfrm rot="0">
            <a:off x="975568" y="5095875"/>
            <a:ext cx="3578870" cy="349249"/>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Canva Sans Bold"/>
                <a:ea typeface="Canva Sans Bold"/>
                <a:cs typeface="Canva Sans Bold"/>
                <a:sym typeface="Canva Sans Bold"/>
              </a:rPr>
              <a:t>User Management (User.cpp)</a:t>
            </a:r>
          </a:p>
        </p:txBody>
      </p:sp>
      <p:sp>
        <p:nvSpPr>
          <p:cNvPr name="TextBox 7" id="7"/>
          <p:cNvSpPr txBox="true"/>
          <p:nvPr/>
        </p:nvSpPr>
        <p:spPr>
          <a:xfrm rot="0">
            <a:off x="975568" y="2492377"/>
            <a:ext cx="5251252" cy="349249"/>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Canva Sans Bold"/>
                <a:ea typeface="Canva Sans Bold"/>
                <a:cs typeface="Canva Sans Bold"/>
                <a:sym typeface="Canva Sans Bold"/>
              </a:rPr>
              <a:t>Thread Management (ThreadManager.cpp)</a:t>
            </a:r>
          </a:p>
        </p:txBody>
      </p:sp>
      <p:sp>
        <p:nvSpPr>
          <p:cNvPr name="TextBox 8" id="8"/>
          <p:cNvSpPr txBox="true"/>
          <p:nvPr/>
        </p:nvSpPr>
        <p:spPr>
          <a:xfrm rot="0">
            <a:off x="1741989" y="1190627"/>
            <a:ext cx="10487174" cy="1054099"/>
          </a:xfrm>
          <a:prstGeom prst="rect">
            <a:avLst/>
          </a:prstGeom>
        </p:spPr>
        <p:txBody>
          <a:bodyPr anchor="t" rtlCol="false" tIns="0" lIns="0" bIns="0" rIns="0">
            <a:spAutoFit/>
          </a:bodyPr>
          <a:lstStyle/>
          <a:p>
            <a:pPr algn="just">
              <a:lnSpc>
                <a:spcPts val="2800"/>
              </a:lnSpc>
              <a:spcBef>
                <a:spcPct val="0"/>
              </a:spcBef>
            </a:pPr>
            <a:r>
              <a:rPr lang="en-US" sz="2000">
                <a:solidFill>
                  <a:srgbClr val="FFFFFF"/>
                </a:solidFill>
                <a:latin typeface="Canva Sans"/>
                <a:ea typeface="Canva Sans"/>
                <a:cs typeface="Canva Sans"/>
                <a:sym typeface="Canva Sans"/>
              </a:rPr>
              <a:t>SentimentAnalyzer::analyzeSentiment(): Evaluates the emotional tone of text</a:t>
            </a:r>
          </a:p>
          <a:p>
            <a:pPr algn="just">
              <a:lnSpc>
                <a:spcPts val="2800"/>
              </a:lnSpc>
              <a:spcBef>
                <a:spcPct val="0"/>
              </a:spcBef>
            </a:pPr>
            <a:r>
              <a:rPr lang="en-US" sz="2000">
                <a:solidFill>
                  <a:srgbClr val="FFFFFF"/>
                </a:solidFill>
                <a:latin typeface="Canva Sans"/>
                <a:ea typeface="Canva Sans"/>
                <a:cs typeface="Canva Sans"/>
                <a:sym typeface="Canva Sans"/>
              </a:rPr>
              <a:t>SentimentAnalyzer::detectToxicContent(): Identifies potentially inappropriate content</a:t>
            </a:r>
          </a:p>
          <a:p>
            <a:pPr algn="just">
              <a:lnSpc>
                <a:spcPts val="2800"/>
              </a:lnSpc>
              <a:spcBef>
                <a:spcPct val="0"/>
              </a:spcBef>
            </a:pPr>
            <a:r>
              <a:rPr lang="en-US" sz="2000">
                <a:solidFill>
                  <a:srgbClr val="FFFFFF"/>
                </a:solidFill>
                <a:latin typeface="Canva Sans"/>
                <a:ea typeface="Canva Sans"/>
                <a:cs typeface="Canva Sans"/>
                <a:sym typeface="Canva Sans"/>
              </a:rPr>
              <a:t>SentimentAnalyzer::getSentimentScore(): Calculates numerical sentiment rating</a:t>
            </a:r>
          </a:p>
        </p:txBody>
      </p:sp>
      <p:sp>
        <p:nvSpPr>
          <p:cNvPr name="TextBox 9" id="9"/>
          <p:cNvSpPr txBox="true"/>
          <p:nvPr/>
        </p:nvSpPr>
        <p:spPr>
          <a:xfrm rot="0">
            <a:off x="975568" y="593728"/>
            <a:ext cx="5230267" cy="349249"/>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Canva Sans Bold"/>
                <a:ea typeface="Canva Sans Bold"/>
                <a:cs typeface="Canva Sans Bold"/>
                <a:sym typeface="Canva Sans Bold"/>
              </a:rPr>
              <a:t>Content Analysis (SentimentAnalyzer.cpp)</a:t>
            </a:r>
          </a:p>
        </p:txBody>
      </p:sp>
      <p:sp>
        <p:nvSpPr>
          <p:cNvPr name="Freeform 10" id="10"/>
          <p:cNvSpPr/>
          <p:nvPr/>
        </p:nvSpPr>
        <p:spPr>
          <a:xfrm flipH="false" flipV="false" rot="-3982408">
            <a:off x="13031939" y="-97476"/>
            <a:ext cx="11196923" cy="9283267"/>
          </a:xfrm>
          <a:custGeom>
            <a:avLst/>
            <a:gdLst/>
            <a:ahLst/>
            <a:cxnLst/>
            <a:rect r="r" b="b" t="t" l="l"/>
            <a:pathLst>
              <a:path h="9283267" w="11196923">
                <a:moveTo>
                  <a:pt x="0" y="0"/>
                </a:moveTo>
                <a:lnTo>
                  <a:pt x="11196923" y="0"/>
                </a:lnTo>
                <a:lnTo>
                  <a:pt x="11196923" y="9283267"/>
                </a:lnTo>
                <a:lnTo>
                  <a:pt x="0" y="9283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35910" y="1028700"/>
            <a:ext cx="12379981" cy="1613705"/>
          </a:xfrm>
          <a:custGeom>
            <a:avLst/>
            <a:gdLst/>
            <a:ahLst/>
            <a:cxnLst/>
            <a:rect r="r" b="b" t="t" l="l"/>
            <a:pathLst>
              <a:path h="1613705" w="12379981">
                <a:moveTo>
                  <a:pt x="0" y="0"/>
                </a:moveTo>
                <a:lnTo>
                  <a:pt x="12379980" y="0"/>
                </a:lnTo>
                <a:lnTo>
                  <a:pt x="12379980" y="1613705"/>
                </a:lnTo>
                <a:lnTo>
                  <a:pt x="0" y="1613705"/>
                </a:lnTo>
                <a:lnTo>
                  <a:pt x="0" y="0"/>
                </a:lnTo>
                <a:close/>
              </a:path>
            </a:pathLst>
          </a:custGeom>
          <a:blipFill>
            <a:blip r:embed="rId2"/>
            <a:stretch>
              <a:fillRect l="0" t="-13241" r="0" b="-15260"/>
            </a:stretch>
          </a:blipFill>
        </p:spPr>
      </p:sp>
      <p:sp>
        <p:nvSpPr>
          <p:cNvPr name="Freeform 3" id="3"/>
          <p:cNvSpPr/>
          <p:nvPr/>
        </p:nvSpPr>
        <p:spPr>
          <a:xfrm flipH="false" flipV="false" rot="0">
            <a:off x="372110" y="3190657"/>
            <a:ext cx="12428984" cy="1962341"/>
          </a:xfrm>
          <a:custGeom>
            <a:avLst/>
            <a:gdLst/>
            <a:ahLst/>
            <a:cxnLst/>
            <a:rect r="r" b="b" t="t" l="l"/>
            <a:pathLst>
              <a:path h="1962341" w="12428984">
                <a:moveTo>
                  <a:pt x="0" y="0"/>
                </a:moveTo>
                <a:lnTo>
                  <a:pt x="12428984" y="0"/>
                </a:lnTo>
                <a:lnTo>
                  <a:pt x="12428984" y="1962340"/>
                </a:lnTo>
                <a:lnTo>
                  <a:pt x="0" y="1962340"/>
                </a:lnTo>
                <a:lnTo>
                  <a:pt x="0" y="0"/>
                </a:lnTo>
                <a:close/>
              </a:path>
            </a:pathLst>
          </a:custGeom>
          <a:blipFill>
            <a:blip r:embed="rId3"/>
            <a:stretch>
              <a:fillRect l="0" t="0" r="0" b="-18757"/>
            </a:stretch>
          </a:blipFill>
        </p:spPr>
      </p:sp>
      <p:sp>
        <p:nvSpPr>
          <p:cNvPr name="Freeform 4" id="4"/>
          <p:cNvSpPr/>
          <p:nvPr/>
        </p:nvSpPr>
        <p:spPr>
          <a:xfrm flipH="false" flipV="false" rot="0">
            <a:off x="6166509" y="5570269"/>
            <a:ext cx="11749381" cy="1870680"/>
          </a:xfrm>
          <a:custGeom>
            <a:avLst/>
            <a:gdLst/>
            <a:ahLst/>
            <a:cxnLst/>
            <a:rect r="r" b="b" t="t" l="l"/>
            <a:pathLst>
              <a:path h="1870680" w="11749381">
                <a:moveTo>
                  <a:pt x="0" y="0"/>
                </a:moveTo>
                <a:lnTo>
                  <a:pt x="11749381" y="0"/>
                </a:lnTo>
                <a:lnTo>
                  <a:pt x="11749381" y="1870680"/>
                </a:lnTo>
                <a:lnTo>
                  <a:pt x="0" y="1870680"/>
                </a:lnTo>
                <a:lnTo>
                  <a:pt x="0" y="0"/>
                </a:lnTo>
                <a:close/>
              </a:path>
            </a:pathLst>
          </a:custGeom>
          <a:blipFill>
            <a:blip r:embed="rId4"/>
            <a:stretch>
              <a:fillRect l="0" t="-8985" r="0" b="-21341"/>
            </a:stretch>
          </a:blipFill>
        </p:spPr>
      </p:sp>
      <p:sp>
        <p:nvSpPr>
          <p:cNvPr name="Freeform 5" id="5"/>
          <p:cNvSpPr/>
          <p:nvPr/>
        </p:nvSpPr>
        <p:spPr>
          <a:xfrm flipH="false" flipV="false" rot="0">
            <a:off x="507288" y="7993399"/>
            <a:ext cx="14947419" cy="1992941"/>
          </a:xfrm>
          <a:custGeom>
            <a:avLst/>
            <a:gdLst/>
            <a:ahLst/>
            <a:cxnLst/>
            <a:rect r="r" b="b" t="t" l="l"/>
            <a:pathLst>
              <a:path h="1992941" w="14947419">
                <a:moveTo>
                  <a:pt x="0" y="0"/>
                </a:moveTo>
                <a:lnTo>
                  <a:pt x="14947419" y="0"/>
                </a:lnTo>
                <a:lnTo>
                  <a:pt x="14947419" y="1992941"/>
                </a:lnTo>
                <a:lnTo>
                  <a:pt x="0" y="1992941"/>
                </a:lnTo>
                <a:lnTo>
                  <a:pt x="0" y="0"/>
                </a:lnTo>
                <a:close/>
              </a:path>
            </a:pathLst>
          </a:custGeom>
          <a:blipFill>
            <a:blip r:embed="rId5"/>
            <a:stretch>
              <a:fillRect l="0" t="-9388" r="0" b="-22801"/>
            </a:stretch>
          </a:blipFill>
        </p:spPr>
      </p:sp>
      <p:sp>
        <p:nvSpPr>
          <p:cNvPr name="TextBox 6" id="6"/>
          <p:cNvSpPr txBox="true"/>
          <p:nvPr/>
        </p:nvSpPr>
        <p:spPr>
          <a:xfrm rot="0">
            <a:off x="-101530" y="194156"/>
            <a:ext cx="7012384" cy="638939"/>
          </a:xfrm>
          <a:prstGeom prst="rect">
            <a:avLst/>
          </a:prstGeom>
        </p:spPr>
        <p:txBody>
          <a:bodyPr anchor="t" rtlCol="false" tIns="0" lIns="0" bIns="0" rIns="0">
            <a:spAutoFit/>
          </a:bodyPr>
          <a:lstStyle/>
          <a:p>
            <a:pPr algn="ctr">
              <a:lnSpc>
                <a:spcPts val="5207"/>
              </a:lnSpc>
            </a:pPr>
            <a:r>
              <a:rPr lang="en-US" sz="3719" b="true">
                <a:solidFill>
                  <a:srgbClr val="1C53A3"/>
                </a:solidFill>
                <a:latin typeface="HK Grotesk Bold"/>
                <a:ea typeface="HK Grotesk Bold"/>
                <a:cs typeface="HK Grotesk Bold"/>
                <a:sym typeface="HK Grotesk Bold"/>
              </a:rPr>
              <a:t>Modular Level Design</a:t>
            </a:r>
          </a:p>
        </p:txBody>
      </p:sp>
      <p:sp>
        <p:nvSpPr>
          <p:cNvPr name="Freeform 7" id="7"/>
          <p:cNvSpPr/>
          <p:nvPr/>
        </p:nvSpPr>
        <p:spPr>
          <a:xfrm flipH="false" flipV="false" rot="-5111292">
            <a:off x="13413357" y="-4314385"/>
            <a:ext cx="9213902" cy="5377568"/>
          </a:xfrm>
          <a:custGeom>
            <a:avLst/>
            <a:gdLst/>
            <a:ahLst/>
            <a:cxnLst/>
            <a:rect r="r" b="b" t="t" l="l"/>
            <a:pathLst>
              <a:path h="5377568" w="9213902">
                <a:moveTo>
                  <a:pt x="0" y="0"/>
                </a:moveTo>
                <a:lnTo>
                  <a:pt x="9213902" y="0"/>
                </a:lnTo>
                <a:lnTo>
                  <a:pt x="9213902" y="5377568"/>
                </a:lnTo>
                <a:lnTo>
                  <a:pt x="0" y="5377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44287"/>
            <a:ext cx="13759270" cy="1537982"/>
          </a:xfrm>
          <a:custGeom>
            <a:avLst/>
            <a:gdLst/>
            <a:ahLst/>
            <a:cxnLst/>
            <a:rect r="r" b="b" t="t" l="l"/>
            <a:pathLst>
              <a:path h="1537982" w="13759270">
                <a:moveTo>
                  <a:pt x="0" y="0"/>
                </a:moveTo>
                <a:lnTo>
                  <a:pt x="13759270" y="0"/>
                </a:lnTo>
                <a:lnTo>
                  <a:pt x="13759270" y="1537981"/>
                </a:lnTo>
                <a:lnTo>
                  <a:pt x="0" y="1537981"/>
                </a:lnTo>
                <a:lnTo>
                  <a:pt x="0" y="0"/>
                </a:lnTo>
                <a:close/>
              </a:path>
            </a:pathLst>
          </a:custGeom>
          <a:blipFill>
            <a:blip r:embed="rId2"/>
            <a:stretch>
              <a:fillRect l="0" t="-6998" r="-1117" b="-13996"/>
            </a:stretch>
          </a:blipFill>
        </p:spPr>
      </p:sp>
      <p:sp>
        <p:nvSpPr>
          <p:cNvPr name="Freeform 3" id="3"/>
          <p:cNvSpPr/>
          <p:nvPr/>
        </p:nvSpPr>
        <p:spPr>
          <a:xfrm flipH="false" flipV="false" rot="0">
            <a:off x="1289825" y="2119029"/>
            <a:ext cx="15708350" cy="1897415"/>
          </a:xfrm>
          <a:custGeom>
            <a:avLst/>
            <a:gdLst/>
            <a:ahLst/>
            <a:cxnLst/>
            <a:rect r="r" b="b" t="t" l="l"/>
            <a:pathLst>
              <a:path h="1897415" w="15708350">
                <a:moveTo>
                  <a:pt x="0" y="0"/>
                </a:moveTo>
                <a:lnTo>
                  <a:pt x="15708350" y="0"/>
                </a:lnTo>
                <a:lnTo>
                  <a:pt x="15708350" y="1897415"/>
                </a:lnTo>
                <a:lnTo>
                  <a:pt x="0" y="1897415"/>
                </a:lnTo>
                <a:lnTo>
                  <a:pt x="0" y="0"/>
                </a:lnTo>
                <a:close/>
              </a:path>
            </a:pathLst>
          </a:custGeom>
          <a:blipFill>
            <a:blip r:embed="rId3"/>
            <a:stretch>
              <a:fillRect l="0" t="-221911" r="0" b="-195514"/>
            </a:stretch>
          </a:blipFill>
        </p:spPr>
      </p:sp>
      <p:sp>
        <p:nvSpPr>
          <p:cNvPr name="Freeform 4" id="4"/>
          <p:cNvSpPr/>
          <p:nvPr/>
        </p:nvSpPr>
        <p:spPr>
          <a:xfrm flipH="false" flipV="false" rot="0">
            <a:off x="5064569" y="4254569"/>
            <a:ext cx="13223431" cy="1948152"/>
          </a:xfrm>
          <a:custGeom>
            <a:avLst/>
            <a:gdLst/>
            <a:ahLst/>
            <a:cxnLst/>
            <a:rect r="r" b="b" t="t" l="l"/>
            <a:pathLst>
              <a:path h="1948152" w="13223431">
                <a:moveTo>
                  <a:pt x="0" y="0"/>
                </a:moveTo>
                <a:lnTo>
                  <a:pt x="13223431" y="0"/>
                </a:lnTo>
                <a:lnTo>
                  <a:pt x="13223431" y="1948152"/>
                </a:lnTo>
                <a:lnTo>
                  <a:pt x="0" y="1948152"/>
                </a:lnTo>
                <a:lnTo>
                  <a:pt x="0" y="0"/>
                </a:lnTo>
                <a:close/>
              </a:path>
            </a:pathLst>
          </a:custGeom>
          <a:blipFill>
            <a:blip r:embed="rId4"/>
            <a:stretch>
              <a:fillRect l="-903" t="-39439" r="-1241" b="-34758"/>
            </a:stretch>
          </a:blipFill>
        </p:spPr>
      </p:sp>
      <p:sp>
        <p:nvSpPr>
          <p:cNvPr name="Freeform 5" id="5"/>
          <p:cNvSpPr/>
          <p:nvPr/>
        </p:nvSpPr>
        <p:spPr>
          <a:xfrm flipH="false" flipV="false" rot="0">
            <a:off x="175731" y="6440846"/>
            <a:ext cx="9333381" cy="1586743"/>
          </a:xfrm>
          <a:custGeom>
            <a:avLst/>
            <a:gdLst/>
            <a:ahLst/>
            <a:cxnLst/>
            <a:rect r="r" b="b" t="t" l="l"/>
            <a:pathLst>
              <a:path h="1586743" w="9333381">
                <a:moveTo>
                  <a:pt x="0" y="0"/>
                </a:moveTo>
                <a:lnTo>
                  <a:pt x="9333382" y="0"/>
                </a:lnTo>
                <a:lnTo>
                  <a:pt x="9333382" y="1586743"/>
                </a:lnTo>
                <a:lnTo>
                  <a:pt x="0" y="1586743"/>
                </a:lnTo>
                <a:lnTo>
                  <a:pt x="0" y="0"/>
                </a:lnTo>
                <a:close/>
              </a:path>
            </a:pathLst>
          </a:custGeom>
          <a:blipFill>
            <a:blip r:embed="rId5"/>
            <a:stretch>
              <a:fillRect l="-1102" t="-21618" r="-1653" b="-15132"/>
            </a:stretch>
          </a:blipFill>
        </p:spPr>
      </p:sp>
      <p:sp>
        <p:nvSpPr>
          <p:cNvPr name="Freeform 6" id="6"/>
          <p:cNvSpPr/>
          <p:nvPr/>
        </p:nvSpPr>
        <p:spPr>
          <a:xfrm flipH="false" flipV="false" rot="0">
            <a:off x="8151256" y="8073217"/>
            <a:ext cx="10323374" cy="2159427"/>
          </a:xfrm>
          <a:custGeom>
            <a:avLst/>
            <a:gdLst/>
            <a:ahLst/>
            <a:cxnLst/>
            <a:rect r="r" b="b" t="t" l="l"/>
            <a:pathLst>
              <a:path h="2159427" w="10323374">
                <a:moveTo>
                  <a:pt x="0" y="0"/>
                </a:moveTo>
                <a:lnTo>
                  <a:pt x="10323374" y="0"/>
                </a:lnTo>
                <a:lnTo>
                  <a:pt x="10323374" y="2159428"/>
                </a:lnTo>
                <a:lnTo>
                  <a:pt x="0" y="2159428"/>
                </a:lnTo>
                <a:lnTo>
                  <a:pt x="0" y="0"/>
                </a:lnTo>
                <a:close/>
              </a:path>
            </a:pathLst>
          </a:custGeom>
          <a:blipFill>
            <a:blip r:embed="rId6"/>
            <a:stretch>
              <a:fillRect l="-1669" t="-12412" r="-2040" b="-17732"/>
            </a:stretch>
          </a:blipFill>
        </p:spPr>
      </p:sp>
      <p:sp>
        <p:nvSpPr>
          <p:cNvPr name="Freeform 7" id="7"/>
          <p:cNvSpPr/>
          <p:nvPr/>
        </p:nvSpPr>
        <p:spPr>
          <a:xfrm flipH="false" flipV="false" rot="-5111292">
            <a:off x="13034859" y="-3488597"/>
            <a:ext cx="9213902" cy="5377568"/>
          </a:xfrm>
          <a:custGeom>
            <a:avLst/>
            <a:gdLst/>
            <a:ahLst/>
            <a:cxnLst/>
            <a:rect r="r" b="b" t="t" l="l"/>
            <a:pathLst>
              <a:path h="5377568" w="9213902">
                <a:moveTo>
                  <a:pt x="0" y="0"/>
                </a:moveTo>
                <a:lnTo>
                  <a:pt x="9213902" y="0"/>
                </a:lnTo>
                <a:lnTo>
                  <a:pt x="9213902" y="5377568"/>
                </a:lnTo>
                <a:lnTo>
                  <a:pt x="0" y="53775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111292">
            <a:off x="14183872" y="5915467"/>
            <a:ext cx="9213902" cy="5377568"/>
          </a:xfrm>
          <a:custGeom>
            <a:avLst/>
            <a:gdLst/>
            <a:ahLst/>
            <a:cxnLst/>
            <a:rect r="r" b="b" t="t" l="l"/>
            <a:pathLst>
              <a:path h="5377568" w="9213902">
                <a:moveTo>
                  <a:pt x="0" y="0"/>
                </a:moveTo>
                <a:lnTo>
                  <a:pt x="9213902" y="0"/>
                </a:lnTo>
                <a:lnTo>
                  <a:pt x="9213902" y="5377568"/>
                </a:lnTo>
                <a:lnTo>
                  <a:pt x="0" y="53775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1571" y="354546"/>
            <a:ext cx="4439262" cy="1407635"/>
          </a:xfrm>
          <a:prstGeom prst="rect">
            <a:avLst/>
          </a:prstGeom>
        </p:spPr>
        <p:txBody>
          <a:bodyPr anchor="t" rtlCol="false" tIns="0" lIns="0" bIns="0" rIns="0">
            <a:spAutoFit/>
          </a:bodyPr>
          <a:lstStyle/>
          <a:p>
            <a:pPr algn="ctr">
              <a:lnSpc>
                <a:spcPts val="11443"/>
              </a:lnSpc>
            </a:pPr>
            <a:r>
              <a:rPr lang="en-US" sz="8173" b="true">
                <a:solidFill>
                  <a:srgbClr val="1C53A3"/>
                </a:solidFill>
                <a:latin typeface="Canva Sans Bold"/>
                <a:ea typeface="Canva Sans Bold"/>
                <a:cs typeface="Canva Sans Bold"/>
                <a:sym typeface="Canva Sans Bold"/>
              </a:rPr>
              <a:t>Features</a:t>
            </a:r>
          </a:p>
        </p:txBody>
      </p:sp>
      <p:grpSp>
        <p:nvGrpSpPr>
          <p:cNvPr name="Group 4" id="4"/>
          <p:cNvGrpSpPr/>
          <p:nvPr/>
        </p:nvGrpSpPr>
        <p:grpSpPr>
          <a:xfrm rot="0">
            <a:off x="924537" y="2392899"/>
            <a:ext cx="15442143" cy="6865401"/>
            <a:chOff x="0" y="0"/>
            <a:chExt cx="20589523" cy="9153868"/>
          </a:xfrm>
        </p:grpSpPr>
        <p:sp>
          <p:nvSpPr>
            <p:cNvPr name="TextBox 5" id="5"/>
            <p:cNvSpPr txBox="true"/>
            <p:nvPr/>
          </p:nvSpPr>
          <p:spPr>
            <a:xfrm rot="0">
              <a:off x="9448439" y="2272354"/>
              <a:ext cx="1948458" cy="666750"/>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Socket</a:t>
              </a:r>
              <a:r>
                <a:rPr lang="en-US" b="true" sz="3000">
                  <a:solidFill>
                    <a:srgbClr val="000000"/>
                  </a:solidFill>
                  <a:latin typeface="Canva Sans Bold"/>
                  <a:ea typeface="Canva Sans Bold"/>
                  <a:cs typeface="Canva Sans Bold"/>
                  <a:sym typeface="Canva Sans Bold"/>
                </a:rPr>
                <a:t>s</a:t>
              </a:r>
            </a:p>
          </p:txBody>
        </p:sp>
        <p:sp>
          <p:nvSpPr>
            <p:cNvPr name="TextBox 6" id="6"/>
            <p:cNvSpPr txBox="true"/>
            <p:nvPr/>
          </p:nvSpPr>
          <p:spPr>
            <a:xfrm rot="0">
              <a:off x="15510519" y="2272354"/>
              <a:ext cx="3945235" cy="666750"/>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Sh</a:t>
              </a:r>
              <a:r>
                <a:rPr lang="en-US" b="true" sz="3000">
                  <a:solidFill>
                    <a:srgbClr val="000000"/>
                  </a:solidFill>
                  <a:latin typeface="Canva Sans Bold"/>
                  <a:ea typeface="Canva Sans Bold"/>
                  <a:cs typeface="Canva Sans Bold"/>
                  <a:sym typeface="Canva Sans Bold"/>
                </a:rPr>
                <a:t>ared Memory</a:t>
              </a:r>
            </a:p>
          </p:txBody>
        </p:sp>
        <p:sp>
          <p:nvSpPr>
            <p:cNvPr name="TextBox 7" id="7"/>
            <p:cNvSpPr txBox="true"/>
            <p:nvPr/>
          </p:nvSpPr>
          <p:spPr>
            <a:xfrm rot="0">
              <a:off x="7412281" y="7234052"/>
              <a:ext cx="6248311" cy="666750"/>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Files</a:t>
              </a:r>
              <a:r>
                <a:rPr lang="en-US" b="true" sz="3000">
                  <a:solidFill>
                    <a:srgbClr val="000000"/>
                  </a:solidFill>
                  <a:latin typeface="Canva Sans Bold"/>
                  <a:ea typeface="Canva Sans Bold"/>
                  <a:cs typeface="Canva Sans Bold"/>
                  <a:sym typeface="Canva Sans Bold"/>
                </a:rPr>
                <a:t> &amp; File Locking</a:t>
              </a:r>
            </a:p>
          </p:txBody>
        </p:sp>
        <p:sp>
          <p:nvSpPr>
            <p:cNvPr name="TextBox 8" id="8"/>
            <p:cNvSpPr txBox="true"/>
            <p:nvPr/>
          </p:nvSpPr>
          <p:spPr>
            <a:xfrm rot="0">
              <a:off x="16187579" y="7234052"/>
              <a:ext cx="3101082" cy="666750"/>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Sem</a:t>
              </a:r>
              <a:r>
                <a:rPr lang="en-US" b="true" sz="3000">
                  <a:solidFill>
                    <a:srgbClr val="000000"/>
                  </a:solidFill>
                  <a:latin typeface="Canva Sans Bold"/>
                  <a:ea typeface="Canva Sans Bold"/>
                  <a:cs typeface="Canva Sans Bold"/>
                  <a:sym typeface="Canva Sans Bold"/>
                </a:rPr>
                <a:t>aphores</a:t>
              </a:r>
            </a:p>
          </p:txBody>
        </p:sp>
        <p:sp>
          <p:nvSpPr>
            <p:cNvPr name="TextBox 9" id="9"/>
            <p:cNvSpPr txBox="true"/>
            <p:nvPr/>
          </p:nvSpPr>
          <p:spPr>
            <a:xfrm rot="0">
              <a:off x="2439186" y="7234052"/>
              <a:ext cx="1761927" cy="666750"/>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Sign</a:t>
              </a:r>
              <a:r>
                <a:rPr lang="en-US" b="true" sz="3000">
                  <a:solidFill>
                    <a:srgbClr val="000000"/>
                  </a:solidFill>
                  <a:latin typeface="Canva Sans Bold"/>
                  <a:ea typeface="Canva Sans Bold"/>
                  <a:cs typeface="Canva Sans Bold"/>
                  <a:sym typeface="Canva Sans Bold"/>
                </a:rPr>
                <a:t>als</a:t>
              </a:r>
            </a:p>
          </p:txBody>
        </p:sp>
        <p:sp>
          <p:nvSpPr>
            <p:cNvPr name="TextBox 10" id="10"/>
            <p:cNvSpPr txBox="true"/>
            <p:nvPr/>
          </p:nvSpPr>
          <p:spPr>
            <a:xfrm rot="0">
              <a:off x="0" y="2272354"/>
              <a:ext cx="6640298" cy="666750"/>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Multithreading</a:t>
              </a:r>
            </a:p>
          </p:txBody>
        </p:sp>
        <p:sp>
          <p:nvSpPr>
            <p:cNvPr name="TextBox 11" id="11"/>
            <p:cNvSpPr txBox="true"/>
            <p:nvPr/>
          </p:nvSpPr>
          <p:spPr>
            <a:xfrm rot="0">
              <a:off x="702289" y="3268759"/>
              <a:ext cx="5235720" cy="9196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Enables concurrent user interactions.</a:t>
              </a:r>
            </a:p>
          </p:txBody>
        </p:sp>
        <p:sp>
          <p:nvSpPr>
            <p:cNvPr name="TextBox 12" id="12"/>
            <p:cNvSpPr txBox="true"/>
            <p:nvPr/>
          </p:nvSpPr>
          <p:spPr>
            <a:xfrm rot="0">
              <a:off x="8094995" y="3268759"/>
              <a:ext cx="4882882" cy="9196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Allows real-time multi-user access.</a:t>
              </a:r>
            </a:p>
          </p:txBody>
        </p:sp>
        <p:sp>
          <p:nvSpPr>
            <p:cNvPr name="TextBox 13" id="13"/>
            <p:cNvSpPr txBox="true"/>
            <p:nvPr/>
          </p:nvSpPr>
          <p:spPr>
            <a:xfrm rot="0">
              <a:off x="14982096" y="3268759"/>
              <a:ext cx="5002080" cy="9196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Speeds up frequently accessed data.</a:t>
              </a:r>
            </a:p>
          </p:txBody>
        </p:sp>
        <p:sp>
          <p:nvSpPr>
            <p:cNvPr name="TextBox 14" id="14"/>
            <p:cNvSpPr txBox="true"/>
            <p:nvPr/>
          </p:nvSpPr>
          <p:spPr>
            <a:xfrm rot="0">
              <a:off x="7732723" y="8234177"/>
              <a:ext cx="5607427" cy="9196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Provides persistent storage with safe access.</a:t>
              </a:r>
            </a:p>
          </p:txBody>
        </p:sp>
        <p:sp>
          <p:nvSpPr>
            <p:cNvPr name="TextBox 15" id="15"/>
            <p:cNvSpPr txBox="true"/>
            <p:nvPr/>
          </p:nvSpPr>
          <p:spPr>
            <a:xfrm rot="0">
              <a:off x="14982096" y="8054695"/>
              <a:ext cx="5607427" cy="9196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Synchronizes shared resource access.</a:t>
              </a:r>
            </a:p>
          </p:txBody>
        </p:sp>
        <p:sp>
          <p:nvSpPr>
            <p:cNvPr name="TextBox 16" id="16"/>
            <p:cNvSpPr txBox="true"/>
            <p:nvPr/>
          </p:nvSpPr>
          <p:spPr>
            <a:xfrm rot="0">
              <a:off x="891469" y="8234177"/>
              <a:ext cx="4857359" cy="919691"/>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Canva Sans"/>
                  <a:ea typeface="Canva Sans"/>
                  <a:cs typeface="Canva Sans"/>
                  <a:sym typeface="Canva Sans"/>
                </a:rPr>
                <a:t>Manages clean shutdown and process control.</a:t>
              </a:r>
            </a:p>
          </p:txBody>
        </p:sp>
        <p:sp>
          <p:nvSpPr>
            <p:cNvPr name="TextBox 17" id="17"/>
            <p:cNvSpPr txBox="true"/>
            <p:nvPr/>
          </p:nvSpPr>
          <p:spPr>
            <a:xfrm rot="0">
              <a:off x="2525946" y="-83072"/>
              <a:ext cx="1907778" cy="2031576"/>
            </a:xfrm>
            <a:prstGeom prst="rect">
              <a:avLst/>
            </a:prstGeom>
          </p:spPr>
          <p:txBody>
            <a:bodyPr anchor="t" rtlCol="false" tIns="0" lIns="0" bIns="0" rIns="0">
              <a:spAutoFit/>
            </a:bodyPr>
            <a:lstStyle/>
            <a:p>
              <a:pPr algn="ctr">
                <a:lnSpc>
                  <a:spcPts val="12880"/>
                </a:lnSpc>
              </a:pPr>
              <a:r>
                <a:rPr lang="en-US" sz="9200" b="true">
                  <a:solidFill>
                    <a:srgbClr val="79A9DB"/>
                  </a:solidFill>
                  <a:latin typeface="Canva Sans Bold"/>
                  <a:ea typeface="Canva Sans Bold"/>
                  <a:cs typeface="Canva Sans Bold"/>
                  <a:sym typeface="Canva Sans Bold"/>
                </a:rPr>
                <a:t>01</a:t>
              </a:r>
            </a:p>
          </p:txBody>
        </p:sp>
        <p:sp>
          <p:nvSpPr>
            <p:cNvPr name="TextBox 18" id="18"/>
            <p:cNvSpPr txBox="true"/>
            <p:nvPr/>
          </p:nvSpPr>
          <p:spPr>
            <a:xfrm rot="0">
              <a:off x="9423237" y="-171450"/>
              <a:ext cx="1955006" cy="2031576"/>
            </a:xfrm>
            <a:prstGeom prst="rect">
              <a:avLst/>
            </a:prstGeom>
          </p:spPr>
          <p:txBody>
            <a:bodyPr anchor="t" rtlCol="false" tIns="0" lIns="0" bIns="0" rIns="0">
              <a:spAutoFit/>
            </a:bodyPr>
            <a:lstStyle/>
            <a:p>
              <a:pPr algn="ctr">
                <a:lnSpc>
                  <a:spcPts val="12880"/>
                </a:lnSpc>
              </a:pPr>
              <a:r>
                <a:rPr lang="en-US" sz="9200" b="true">
                  <a:solidFill>
                    <a:srgbClr val="79A9DB"/>
                  </a:solidFill>
                  <a:latin typeface="Canva Sans Bold"/>
                  <a:ea typeface="Canva Sans Bold"/>
                  <a:cs typeface="Canva Sans Bold"/>
                  <a:sym typeface="Canva Sans Bold"/>
                </a:rPr>
                <a:t>02</a:t>
              </a:r>
            </a:p>
          </p:txBody>
        </p:sp>
        <p:sp>
          <p:nvSpPr>
            <p:cNvPr name="TextBox 19" id="19"/>
            <p:cNvSpPr txBox="true"/>
            <p:nvPr/>
          </p:nvSpPr>
          <p:spPr>
            <a:xfrm rot="0">
              <a:off x="16524237" y="-83072"/>
              <a:ext cx="2007493" cy="2031576"/>
            </a:xfrm>
            <a:prstGeom prst="rect">
              <a:avLst/>
            </a:prstGeom>
          </p:spPr>
          <p:txBody>
            <a:bodyPr anchor="t" rtlCol="false" tIns="0" lIns="0" bIns="0" rIns="0">
              <a:spAutoFit/>
            </a:bodyPr>
            <a:lstStyle/>
            <a:p>
              <a:pPr algn="ctr">
                <a:lnSpc>
                  <a:spcPts val="12880"/>
                </a:lnSpc>
              </a:pPr>
              <a:r>
                <a:rPr lang="en-US" sz="9200" b="true">
                  <a:solidFill>
                    <a:srgbClr val="79A9DB"/>
                  </a:solidFill>
                  <a:latin typeface="Canva Sans Bold"/>
                  <a:ea typeface="Canva Sans Bold"/>
                  <a:cs typeface="Canva Sans Bold"/>
                  <a:sym typeface="Canva Sans Bold"/>
                </a:rPr>
                <a:t>03</a:t>
              </a:r>
            </a:p>
          </p:txBody>
        </p:sp>
        <p:sp>
          <p:nvSpPr>
            <p:cNvPr name="TextBox 20" id="20"/>
            <p:cNvSpPr txBox="true"/>
            <p:nvPr/>
          </p:nvSpPr>
          <p:spPr>
            <a:xfrm rot="0">
              <a:off x="2377614" y="4878626"/>
              <a:ext cx="2056110" cy="2031576"/>
            </a:xfrm>
            <a:prstGeom prst="rect">
              <a:avLst/>
            </a:prstGeom>
          </p:spPr>
          <p:txBody>
            <a:bodyPr anchor="t" rtlCol="false" tIns="0" lIns="0" bIns="0" rIns="0">
              <a:spAutoFit/>
            </a:bodyPr>
            <a:lstStyle/>
            <a:p>
              <a:pPr algn="ctr">
                <a:lnSpc>
                  <a:spcPts val="12880"/>
                </a:lnSpc>
              </a:pPr>
              <a:r>
                <a:rPr lang="en-US" sz="9200" b="true">
                  <a:solidFill>
                    <a:srgbClr val="79A9DB"/>
                  </a:solidFill>
                  <a:latin typeface="Canva Sans Bold"/>
                  <a:ea typeface="Canva Sans Bold"/>
                  <a:cs typeface="Canva Sans Bold"/>
                  <a:sym typeface="Canva Sans Bold"/>
                </a:rPr>
                <a:t>04</a:t>
              </a:r>
            </a:p>
          </p:txBody>
        </p:sp>
        <p:sp>
          <p:nvSpPr>
            <p:cNvPr name="TextBox 21" id="21"/>
            <p:cNvSpPr txBox="true"/>
            <p:nvPr/>
          </p:nvSpPr>
          <p:spPr>
            <a:xfrm rot="0">
              <a:off x="9448439" y="4878626"/>
              <a:ext cx="2024162" cy="2031576"/>
            </a:xfrm>
            <a:prstGeom prst="rect">
              <a:avLst/>
            </a:prstGeom>
          </p:spPr>
          <p:txBody>
            <a:bodyPr anchor="t" rtlCol="false" tIns="0" lIns="0" bIns="0" rIns="0">
              <a:spAutoFit/>
            </a:bodyPr>
            <a:lstStyle/>
            <a:p>
              <a:pPr algn="ctr">
                <a:lnSpc>
                  <a:spcPts val="12880"/>
                </a:lnSpc>
              </a:pPr>
              <a:r>
                <a:rPr lang="en-US" sz="9200" b="true">
                  <a:solidFill>
                    <a:srgbClr val="79A9DB"/>
                  </a:solidFill>
                  <a:latin typeface="Canva Sans Bold"/>
                  <a:ea typeface="Canva Sans Bold"/>
                  <a:cs typeface="Canva Sans Bold"/>
                  <a:sym typeface="Canva Sans Bold"/>
                </a:rPr>
                <a:t>05</a:t>
              </a:r>
            </a:p>
          </p:txBody>
        </p:sp>
        <p:sp>
          <p:nvSpPr>
            <p:cNvPr name="TextBox 22" id="22"/>
            <p:cNvSpPr txBox="true"/>
            <p:nvPr/>
          </p:nvSpPr>
          <p:spPr>
            <a:xfrm rot="0">
              <a:off x="16524237" y="4878626"/>
              <a:ext cx="2097187" cy="2031576"/>
            </a:xfrm>
            <a:prstGeom prst="rect">
              <a:avLst/>
            </a:prstGeom>
          </p:spPr>
          <p:txBody>
            <a:bodyPr anchor="t" rtlCol="false" tIns="0" lIns="0" bIns="0" rIns="0">
              <a:spAutoFit/>
            </a:bodyPr>
            <a:lstStyle/>
            <a:p>
              <a:pPr algn="ctr">
                <a:lnSpc>
                  <a:spcPts val="12880"/>
                </a:lnSpc>
              </a:pPr>
              <a:r>
                <a:rPr lang="en-US" sz="9200" b="true">
                  <a:solidFill>
                    <a:srgbClr val="79A9DB"/>
                  </a:solidFill>
                  <a:latin typeface="Canva Sans Bold"/>
                  <a:ea typeface="Canva Sans Bold"/>
                  <a:cs typeface="Canva Sans Bold"/>
                  <a:sym typeface="Canva Sans Bold"/>
                </a:rPr>
                <a:t>06</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398725">
            <a:off x="12597925" y="7849367"/>
            <a:ext cx="9322749" cy="5441095"/>
          </a:xfrm>
          <a:custGeom>
            <a:avLst/>
            <a:gdLst/>
            <a:ahLst/>
            <a:cxnLst/>
            <a:rect r="r" b="b" t="t" l="l"/>
            <a:pathLst>
              <a:path h="5441095" w="9322749">
                <a:moveTo>
                  <a:pt x="0" y="0"/>
                </a:moveTo>
                <a:lnTo>
                  <a:pt x="9322750" y="0"/>
                </a:lnTo>
                <a:lnTo>
                  <a:pt x="9322750" y="5441095"/>
                </a:lnTo>
                <a:lnTo>
                  <a:pt x="0" y="54410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101472" y="2003868"/>
            <a:ext cx="1125102" cy="867351"/>
          </a:xfrm>
          <a:custGeom>
            <a:avLst/>
            <a:gdLst/>
            <a:ahLst/>
            <a:cxnLst/>
            <a:rect r="r" b="b" t="t" l="l"/>
            <a:pathLst>
              <a:path h="867351" w="1125102">
                <a:moveTo>
                  <a:pt x="0" y="0"/>
                </a:moveTo>
                <a:lnTo>
                  <a:pt x="1125102" y="0"/>
                </a:lnTo>
                <a:lnTo>
                  <a:pt x="1125102" y="867352"/>
                </a:lnTo>
                <a:lnTo>
                  <a:pt x="0" y="867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26703" y="6591749"/>
            <a:ext cx="5360257" cy="2399413"/>
            <a:chOff x="0" y="0"/>
            <a:chExt cx="7147009" cy="3199217"/>
          </a:xfrm>
        </p:grpSpPr>
        <p:sp>
          <p:nvSpPr>
            <p:cNvPr name="TextBox 5" id="5"/>
            <p:cNvSpPr txBox="true"/>
            <p:nvPr/>
          </p:nvSpPr>
          <p:spPr>
            <a:xfrm rot="0">
              <a:off x="0" y="1284057"/>
              <a:ext cx="7147009" cy="1915160"/>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Canva Sans"/>
                  <a:ea typeface="Canva Sans"/>
                  <a:cs typeface="Canva Sans"/>
                  <a:sym typeface="Canva Sans"/>
                </a:rPr>
                <a:t>Answer existing Questions</a:t>
              </a:r>
            </a:p>
          </p:txBody>
        </p:sp>
        <p:sp>
          <p:nvSpPr>
            <p:cNvPr name="Freeform 6" id="6"/>
            <p:cNvSpPr/>
            <p:nvPr/>
          </p:nvSpPr>
          <p:spPr>
            <a:xfrm flipH="false" flipV="false" rot="0">
              <a:off x="2882560" y="0"/>
              <a:ext cx="1381890" cy="1175863"/>
            </a:xfrm>
            <a:custGeom>
              <a:avLst/>
              <a:gdLst/>
              <a:ahLst/>
              <a:cxnLst/>
              <a:rect r="r" b="b" t="t" l="l"/>
              <a:pathLst>
                <a:path h="1175863" w="1381890">
                  <a:moveTo>
                    <a:pt x="0" y="0"/>
                  </a:moveTo>
                  <a:lnTo>
                    <a:pt x="1381890" y="0"/>
                  </a:lnTo>
                  <a:lnTo>
                    <a:pt x="1381890" y="1175863"/>
                  </a:lnTo>
                  <a:lnTo>
                    <a:pt x="0" y="117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7" id="7"/>
          <p:cNvGrpSpPr/>
          <p:nvPr/>
        </p:nvGrpSpPr>
        <p:grpSpPr>
          <a:xfrm rot="0">
            <a:off x="1326703" y="4028867"/>
            <a:ext cx="5360257" cy="1787938"/>
            <a:chOff x="0" y="0"/>
            <a:chExt cx="7147009" cy="2383917"/>
          </a:xfrm>
        </p:grpSpPr>
        <p:sp>
          <p:nvSpPr>
            <p:cNvPr name="TextBox 8" id="8"/>
            <p:cNvSpPr txBox="true"/>
            <p:nvPr/>
          </p:nvSpPr>
          <p:spPr>
            <a:xfrm rot="0">
              <a:off x="0" y="1459357"/>
              <a:ext cx="7147009" cy="924560"/>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Canva Sans"/>
                  <a:ea typeface="Canva Sans"/>
                  <a:cs typeface="Canva Sans"/>
                  <a:sym typeface="Canva Sans"/>
                </a:rPr>
                <a:t>Ask Questions</a:t>
              </a:r>
            </a:p>
          </p:txBody>
        </p:sp>
      </p:grpSp>
      <p:grpSp>
        <p:nvGrpSpPr>
          <p:cNvPr name="Group 9" id="9"/>
          <p:cNvGrpSpPr/>
          <p:nvPr/>
        </p:nvGrpSpPr>
        <p:grpSpPr>
          <a:xfrm rot="0">
            <a:off x="11569671" y="4441969"/>
            <a:ext cx="5689629" cy="1473909"/>
            <a:chOff x="0" y="0"/>
            <a:chExt cx="7586172" cy="1965211"/>
          </a:xfrm>
        </p:grpSpPr>
        <p:sp>
          <p:nvSpPr>
            <p:cNvPr name="TextBox 10" id="10"/>
            <p:cNvSpPr txBox="true"/>
            <p:nvPr/>
          </p:nvSpPr>
          <p:spPr>
            <a:xfrm rot="0">
              <a:off x="0" y="1037198"/>
              <a:ext cx="7586172" cy="928014"/>
            </a:xfrm>
            <a:prstGeom prst="rect">
              <a:avLst/>
            </a:prstGeom>
          </p:spPr>
          <p:txBody>
            <a:bodyPr anchor="t" rtlCol="false" tIns="0" lIns="0" bIns="0" rIns="0">
              <a:spAutoFit/>
            </a:bodyPr>
            <a:lstStyle/>
            <a:p>
              <a:pPr algn="ctr">
                <a:lnSpc>
                  <a:spcPts val="5887"/>
                </a:lnSpc>
                <a:spcBef>
                  <a:spcPct val="0"/>
                </a:spcBef>
              </a:pPr>
              <a:r>
                <a:rPr lang="en-US" sz="4205">
                  <a:solidFill>
                    <a:srgbClr val="000000"/>
                  </a:solidFill>
                  <a:latin typeface="Canva Sans"/>
                  <a:ea typeface="Canva Sans"/>
                  <a:cs typeface="Canva Sans"/>
                  <a:sym typeface="Canva Sans"/>
                </a:rPr>
                <a:t>Sentiment Analysis</a:t>
              </a:r>
            </a:p>
          </p:txBody>
        </p:sp>
        <p:sp>
          <p:nvSpPr>
            <p:cNvPr name="Freeform 11" id="11"/>
            <p:cNvSpPr/>
            <p:nvPr/>
          </p:nvSpPr>
          <p:spPr>
            <a:xfrm flipH="false" flipV="false" rot="0">
              <a:off x="2901108" y="0"/>
              <a:ext cx="1928564" cy="1113398"/>
            </a:xfrm>
            <a:custGeom>
              <a:avLst/>
              <a:gdLst/>
              <a:ahLst/>
              <a:cxnLst/>
              <a:rect r="r" b="b" t="t" l="l"/>
              <a:pathLst>
                <a:path h="1113398" w="1928564">
                  <a:moveTo>
                    <a:pt x="0" y="0"/>
                  </a:moveTo>
                  <a:lnTo>
                    <a:pt x="1928564" y="0"/>
                  </a:lnTo>
                  <a:lnTo>
                    <a:pt x="1928564" y="1113398"/>
                  </a:lnTo>
                  <a:lnTo>
                    <a:pt x="0" y="1113398"/>
                  </a:lnTo>
                  <a:lnTo>
                    <a:pt x="0" y="0"/>
                  </a:lnTo>
                  <a:close/>
                </a:path>
              </a:pathLst>
            </a:custGeom>
            <a:blipFill>
              <a:blip r:embed="rId8"/>
              <a:stretch>
                <a:fillRect l="0" t="0" r="0" b="0"/>
              </a:stretch>
            </a:blipFill>
          </p:spPr>
        </p:sp>
      </p:grpSp>
      <p:grpSp>
        <p:nvGrpSpPr>
          <p:cNvPr name="Group 12" id="12"/>
          <p:cNvGrpSpPr/>
          <p:nvPr/>
        </p:nvGrpSpPr>
        <p:grpSpPr>
          <a:xfrm rot="0">
            <a:off x="11161765" y="6832008"/>
            <a:ext cx="6724799" cy="2159155"/>
            <a:chOff x="0" y="0"/>
            <a:chExt cx="8966398" cy="2878873"/>
          </a:xfrm>
        </p:grpSpPr>
        <p:sp>
          <p:nvSpPr>
            <p:cNvPr name="Freeform 13" id="13"/>
            <p:cNvSpPr/>
            <p:nvPr/>
          </p:nvSpPr>
          <p:spPr>
            <a:xfrm flipH="false" flipV="false" rot="0">
              <a:off x="3693259" y="0"/>
              <a:ext cx="1432011" cy="1039913"/>
            </a:xfrm>
            <a:custGeom>
              <a:avLst/>
              <a:gdLst/>
              <a:ahLst/>
              <a:cxnLst/>
              <a:rect r="r" b="b" t="t" l="l"/>
              <a:pathLst>
                <a:path h="1039913" w="1432011">
                  <a:moveTo>
                    <a:pt x="0" y="0"/>
                  </a:moveTo>
                  <a:lnTo>
                    <a:pt x="1432011" y="0"/>
                  </a:lnTo>
                  <a:lnTo>
                    <a:pt x="1432011" y="1039913"/>
                  </a:lnTo>
                  <a:lnTo>
                    <a:pt x="0" y="1039913"/>
                  </a:lnTo>
                  <a:lnTo>
                    <a:pt x="0" y="0"/>
                  </a:lnTo>
                  <a:close/>
                </a:path>
              </a:pathLst>
            </a:custGeom>
            <a:blipFill>
              <a:blip r:embed="rId9"/>
              <a:stretch>
                <a:fillRect l="0" t="0" r="0" b="0"/>
              </a:stretch>
            </a:blipFill>
          </p:spPr>
        </p:sp>
        <p:sp>
          <p:nvSpPr>
            <p:cNvPr name="TextBox 14" id="14"/>
            <p:cNvSpPr txBox="true"/>
            <p:nvPr/>
          </p:nvSpPr>
          <p:spPr>
            <a:xfrm rot="0">
              <a:off x="0" y="963713"/>
              <a:ext cx="8966398" cy="1915160"/>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Canva Sans"/>
                  <a:ea typeface="Canva Sans"/>
                  <a:cs typeface="Canva Sans"/>
                  <a:sym typeface="Canva Sans"/>
                </a:rPr>
                <a:t>Searching questions by Word index</a:t>
              </a:r>
            </a:p>
          </p:txBody>
        </p:sp>
      </p:grpSp>
      <p:sp>
        <p:nvSpPr>
          <p:cNvPr name="Freeform 15" id="15"/>
          <p:cNvSpPr/>
          <p:nvPr/>
        </p:nvSpPr>
        <p:spPr>
          <a:xfrm flipH="false" flipV="false" rot="0">
            <a:off x="13703138" y="1321507"/>
            <a:ext cx="1531152" cy="1364722"/>
          </a:xfrm>
          <a:custGeom>
            <a:avLst/>
            <a:gdLst/>
            <a:ahLst/>
            <a:cxnLst/>
            <a:rect r="r" b="b" t="t" l="l"/>
            <a:pathLst>
              <a:path h="1364722" w="1531152">
                <a:moveTo>
                  <a:pt x="0" y="0"/>
                </a:moveTo>
                <a:lnTo>
                  <a:pt x="1531152" y="0"/>
                </a:lnTo>
                <a:lnTo>
                  <a:pt x="1531152" y="1364723"/>
                </a:lnTo>
                <a:lnTo>
                  <a:pt x="0" y="1364723"/>
                </a:lnTo>
                <a:lnTo>
                  <a:pt x="0" y="0"/>
                </a:lnTo>
                <a:close/>
              </a:path>
            </a:pathLst>
          </a:custGeom>
          <a:blipFill>
            <a:blip r:embed="rId10"/>
            <a:stretch>
              <a:fillRect l="0" t="0" r="0" b="0"/>
            </a:stretch>
          </a:blipFill>
        </p:spPr>
      </p:sp>
      <p:grpSp>
        <p:nvGrpSpPr>
          <p:cNvPr name="Group 16" id="16"/>
          <p:cNvGrpSpPr/>
          <p:nvPr/>
        </p:nvGrpSpPr>
        <p:grpSpPr>
          <a:xfrm rot="0">
            <a:off x="6501548" y="4541784"/>
            <a:ext cx="4670144" cy="1394426"/>
            <a:chOff x="0" y="0"/>
            <a:chExt cx="6226858" cy="1859234"/>
          </a:xfrm>
        </p:grpSpPr>
        <p:sp>
          <p:nvSpPr>
            <p:cNvPr name="Freeform 17" id="17"/>
            <p:cNvSpPr/>
            <p:nvPr/>
          </p:nvSpPr>
          <p:spPr>
            <a:xfrm flipH="false" flipV="false" rot="0">
              <a:off x="2186962" y="0"/>
              <a:ext cx="1852935" cy="1007421"/>
            </a:xfrm>
            <a:custGeom>
              <a:avLst/>
              <a:gdLst/>
              <a:ahLst/>
              <a:cxnLst/>
              <a:rect r="r" b="b" t="t" l="l"/>
              <a:pathLst>
                <a:path h="1007421" w="1852935">
                  <a:moveTo>
                    <a:pt x="0" y="0"/>
                  </a:moveTo>
                  <a:lnTo>
                    <a:pt x="1852934" y="0"/>
                  </a:lnTo>
                  <a:lnTo>
                    <a:pt x="1852934" y="1007421"/>
                  </a:lnTo>
                  <a:lnTo>
                    <a:pt x="0" y="1007421"/>
                  </a:lnTo>
                  <a:lnTo>
                    <a:pt x="0" y="0"/>
                  </a:lnTo>
                  <a:close/>
                </a:path>
              </a:pathLst>
            </a:custGeom>
            <a:blipFill>
              <a:blip r:embed="rId11"/>
              <a:stretch>
                <a:fillRect l="0" t="0" r="0" b="0"/>
              </a:stretch>
            </a:blipFill>
          </p:spPr>
        </p:sp>
        <p:sp>
          <p:nvSpPr>
            <p:cNvPr name="TextBox 18" id="18"/>
            <p:cNvSpPr txBox="true"/>
            <p:nvPr/>
          </p:nvSpPr>
          <p:spPr>
            <a:xfrm rot="0">
              <a:off x="0" y="931221"/>
              <a:ext cx="6226858" cy="928014"/>
            </a:xfrm>
            <a:prstGeom prst="rect">
              <a:avLst/>
            </a:prstGeom>
          </p:spPr>
          <p:txBody>
            <a:bodyPr anchor="t" rtlCol="false" tIns="0" lIns="0" bIns="0" rIns="0">
              <a:spAutoFit/>
            </a:bodyPr>
            <a:lstStyle/>
            <a:p>
              <a:pPr algn="ctr">
                <a:lnSpc>
                  <a:spcPts val="5887"/>
                </a:lnSpc>
                <a:spcBef>
                  <a:spcPct val="0"/>
                </a:spcBef>
              </a:pPr>
              <a:r>
                <a:rPr lang="en-US" sz="4205">
                  <a:solidFill>
                    <a:srgbClr val="000000"/>
                  </a:solidFill>
                  <a:latin typeface="Canva Sans"/>
                  <a:ea typeface="Canva Sans"/>
                  <a:cs typeface="Canva Sans"/>
                  <a:sym typeface="Canva Sans"/>
                </a:rPr>
                <a:t>Voting</a:t>
              </a:r>
            </a:p>
          </p:txBody>
        </p:sp>
      </p:grpSp>
      <p:sp>
        <p:nvSpPr>
          <p:cNvPr name="TextBox 19" id="19"/>
          <p:cNvSpPr txBox="true"/>
          <p:nvPr/>
        </p:nvSpPr>
        <p:spPr>
          <a:xfrm rot="0">
            <a:off x="11576846" y="2574582"/>
            <a:ext cx="5783735" cy="1460735"/>
          </a:xfrm>
          <a:prstGeom prst="rect">
            <a:avLst/>
          </a:prstGeom>
        </p:spPr>
        <p:txBody>
          <a:bodyPr anchor="t" rtlCol="false" tIns="0" lIns="0" bIns="0" rIns="0">
            <a:spAutoFit/>
          </a:bodyPr>
          <a:lstStyle/>
          <a:p>
            <a:pPr algn="ctr">
              <a:lnSpc>
                <a:spcPts val="5887"/>
              </a:lnSpc>
              <a:spcBef>
                <a:spcPct val="0"/>
              </a:spcBef>
            </a:pPr>
            <a:r>
              <a:rPr lang="en-US" sz="4205">
                <a:solidFill>
                  <a:srgbClr val="000000"/>
                </a:solidFill>
                <a:latin typeface="Canva Sans"/>
                <a:ea typeface="Canva Sans"/>
                <a:cs typeface="Canva Sans"/>
                <a:sym typeface="Canva Sans"/>
              </a:rPr>
              <a:t>Delete Question or Answer</a:t>
            </a:r>
          </a:p>
        </p:txBody>
      </p:sp>
      <p:sp>
        <p:nvSpPr>
          <p:cNvPr name="TextBox 20" id="20"/>
          <p:cNvSpPr txBox="true"/>
          <p:nvPr/>
        </p:nvSpPr>
        <p:spPr>
          <a:xfrm rot="0">
            <a:off x="360741" y="134964"/>
            <a:ext cx="5327556" cy="1407635"/>
          </a:xfrm>
          <a:prstGeom prst="rect">
            <a:avLst/>
          </a:prstGeom>
        </p:spPr>
        <p:txBody>
          <a:bodyPr anchor="t" rtlCol="false" tIns="0" lIns="0" bIns="0" rIns="0">
            <a:spAutoFit/>
          </a:bodyPr>
          <a:lstStyle/>
          <a:p>
            <a:pPr algn="ctr">
              <a:lnSpc>
                <a:spcPts val="11443"/>
              </a:lnSpc>
            </a:pPr>
            <a:r>
              <a:rPr lang="en-US" sz="8173" b="true">
                <a:solidFill>
                  <a:srgbClr val="1C53A3"/>
                </a:solidFill>
                <a:latin typeface="Canva Sans Bold"/>
                <a:ea typeface="Canva Sans Bold"/>
                <a:cs typeface="Canva Sans Bold"/>
                <a:sym typeface="Canva Sans Bold"/>
              </a:rPr>
              <a:t>Features</a:t>
            </a:r>
          </a:p>
        </p:txBody>
      </p:sp>
      <p:sp>
        <p:nvSpPr>
          <p:cNvPr name="TextBox 21" id="21"/>
          <p:cNvSpPr txBox="true"/>
          <p:nvPr/>
        </p:nvSpPr>
        <p:spPr>
          <a:xfrm rot="0">
            <a:off x="1326703" y="2947420"/>
            <a:ext cx="5360257" cy="715060"/>
          </a:xfrm>
          <a:prstGeom prst="rect">
            <a:avLst/>
          </a:prstGeom>
        </p:spPr>
        <p:txBody>
          <a:bodyPr anchor="t" rtlCol="false" tIns="0" lIns="0" bIns="0" rIns="0">
            <a:spAutoFit/>
          </a:bodyPr>
          <a:lstStyle/>
          <a:p>
            <a:pPr algn="ctr">
              <a:lnSpc>
                <a:spcPts val="5887"/>
              </a:lnSpc>
              <a:spcBef>
                <a:spcPct val="0"/>
              </a:spcBef>
            </a:pPr>
            <a:r>
              <a:rPr lang="en-US" sz="4205">
                <a:solidFill>
                  <a:srgbClr val="000000"/>
                </a:solidFill>
                <a:latin typeface="Canva Sans"/>
                <a:ea typeface="Canva Sans"/>
                <a:cs typeface="Canva Sans"/>
                <a:sym typeface="Canva Sans"/>
              </a:rPr>
              <a:t>User authentication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14872895" y="-3309112"/>
            <a:ext cx="3477318" cy="8462498"/>
          </a:xfrm>
          <a:custGeom>
            <a:avLst/>
            <a:gdLst/>
            <a:ahLst/>
            <a:cxnLst/>
            <a:rect r="r" b="b" t="t" l="l"/>
            <a:pathLst>
              <a:path h="8462498" w="3477318">
                <a:moveTo>
                  <a:pt x="0" y="0"/>
                </a:moveTo>
                <a:lnTo>
                  <a:pt x="3477317" y="0"/>
                </a:lnTo>
                <a:lnTo>
                  <a:pt x="3477317" y="8462499"/>
                </a:lnTo>
                <a:lnTo>
                  <a:pt x="0" y="84624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16212" y="818973"/>
            <a:ext cx="12314324" cy="1056311"/>
          </a:xfrm>
          <a:prstGeom prst="rect">
            <a:avLst/>
          </a:prstGeom>
        </p:spPr>
        <p:txBody>
          <a:bodyPr anchor="t" rtlCol="false" tIns="0" lIns="0" bIns="0" rIns="0">
            <a:spAutoFit/>
          </a:bodyPr>
          <a:lstStyle/>
          <a:p>
            <a:pPr algn="l">
              <a:lnSpc>
                <a:spcPts val="8345"/>
              </a:lnSpc>
            </a:pPr>
            <a:r>
              <a:rPr lang="en-US" sz="7072" b="true">
                <a:solidFill>
                  <a:srgbClr val="000000"/>
                </a:solidFill>
                <a:latin typeface="HK Grotesk Bold"/>
                <a:ea typeface="HK Grotesk Bold"/>
                <a:cs typeface="HK Grotesk Bold"/>
                <a:sym typeface="HK Grotesk Bold"/>
              </a:rPr>
              <a:t>Application Level Features</a:t>
            </a:r>
          </a:p>
        </p:txBody>
      </p:sp>
      <p:sp>
        <p:nvSpPr>
          <p:cNvPr name="Freeform 4" id="4"/>
          <p:cNvSpPr/>
          <p:nvPr/>
        </p:nvSpPr>
        <p:spPr>
          <a:xfrm flipH="false" flipV="false" rot="1779964">
            <a:off x="-4205763" y="5951842"/>
            <a:ext cx="9213902" cy="5377568"/>
          </a:xfrm>
          <a:custGeom>
            <a:avLst/>
            <a:gdLst/>
            <a:ahLst/>
            <a:cxnLst/>
            <a:rect r="r" b="b" t="t" l="l"/>
            <a:pathLst>
              <a:path h="5377568" w="9213902">
                <a:moveTo>
                  <a:pt x="0" y="0"/>
                </a:moveTo>
                <a:lnTo>
                  <a:pt x="9213902" y="0"/>
                </a:lnTo>
                <a:lnTo>
                  <a:pt x="9213902" y="5377569"/>
                </a:lnTo>
                <a:lnTo>
                  <a:pt x="0" y="5377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296878" y="1875284"/>
            <a:ext cx="8858611" cy="8411716"/>
            <a:chOff x="0" y="0"/>
            <a:chExt cx="11811481" cy="11215621"/>
          </a:xfrm>
        </p:grpSpPr>
        <p:sp>
          <p:nvSpPr>
            <p:cNvPr name="Freeform 6" id="6"/>
            <p:cNvSpPr/>
            <p:nvPr/>
          </p:nvSpPr>
          <p:spPr>
            <a:xfrm flipH="false" flipV="false" rot="0">
              <a:off x="894798" y="0"/>
              <a:ext cx="9519259" cy="11215621"/>
            </a:xfrm>
            <a:custGeom>
              <a:avLst/>
              <a:gdLst/>
              <a:ahLst/>
              <a:cxnLst/>
              <a:rect r="r" b="b" t="t" l="l"/>
              <a:pathLst>
                <a:path h="11215621" w="9519259">
                  <a:moveTo>
                    <a:pt x="0" y="0"/>
                  </a:moveTo>
                  <a:lnTo>
                    <a:pt x="9519258" y="0"/>
                  </a:lnTo>
                  <a:lnTo>
                    <a:pt x="9519258" y="11215621"/>
                  </a:lnTo>
                  <a:lnTo>
                    <a:pt x="0" y="11215621"/>
                  </a:lnTo>
                  <a:lnTo>
                    <a:pt x="0" y="0"/>
                  </a:lnTo>
                  <a:close/>
                </a:path>
              </a:pathLst>
            </a:custGeom>
            <a:blipFill>
              <a:blip r:embed="rId6"/>
              <a:stretch>
                <a:fillRect l="0" t="0" r="0" b="0"/>
              </a:stretch>
            </a:blipFill>
          </p:spPr>
        </p:sp>
        <p:sp>
          <p:nvSpPr>
            <p:cNvPr name="TextBox 7" id="7"/>
            <p:cNvSpPr txBox="true"/>
            <p:nvPr/>
          </p:nvSpPr>
          <p:spPr>
            <a:xfrm rot="0">
              <a:off x="28735" y="1107873"/>
              <a:ext cx="3422722" cy="919154"/>
            </a:xfrm>
            <a:prstGeom prst="rect">
              <a:avLst/>
            </a:prstGeom>
          </p:spPr>
          <p:txBody>
            <a:bodyPr anchor="t" rtlCol="false" tIns="0" lIns="0" bIns="0" rIns="0">
              <a:spAutoFit/>
            </a:bodyPr>
            <a:lstStyle/>
            <a:p>
              <a:pPr algn="r">
                <a:lnSpc>
                  <a:spcPts val="2822"/>
                </a:lnSpc>
              </a:pPr>
              <a:r>
                <a:rPr lang="en-US" sz="2015">
                  <a:solidFill>
                    <a:srgbClr val="000000"/>
                  </a:solidFill>
                  <a:latin typeface="Canva Sans"/>
                  <a:ea typeface="Canva Sans"/>
                  <a:cs typeface="Canva Sans"/>
                  <a:sym typeface="Canva Sans"/>
                </a:rPr>
                <a:t>USER AUTHENTICATION</a:t>
              </a:r>
            </a:p>
          </p:txBody>
        </p:sp>
        <p:sp>
          <p:nvSpPr>
            <p:cNvPr name="TextBox 8" id="8"/>
            <p:cNvSpPr txBox="true"/>
            <p:nvPr/>
          </p:nvSpPr>
          <p:spPr>
            <a:xfrm rot="0">
              <a:off x="117635" y="4066555"/>
              <a:ext cx="3430290" cy="449791"/>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ea typeface="Canva Sans"/>
                  <a:cs typeface="Canva Sans"/>
                  <a:sym typeface="Canva Sans"/>
                </a:rPr>
                <a:t>REAL-TIME UPDATES</a:t>
              </a:r>
            </a:p>
          </p:txBody>
        </p:sp>
        <p:sp>
          <p:nvSpPr>
            <p:cNvPr name="TextBox 9" id="9"/>
            <p:cNvSpPr txBox="true"/>
            <p:nvPr/>
          </p:nvSpPr>
          <p:spPr>
            <a:xfrm rot="0">
              <a:off x="7788784" y="2775093"/>
              <a:ext cx="2226866" cy="449791"/>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ea typeface="Canva Sans"/>
                  <a:cs typeface="Canva Sans"/>
                  <a:sym typeface="Canva Sans"/>
                </a:rPr>
                <a:t>USER RATING</a:t>
              </a:r>
            </a:p>
          </p:txBody>
        </p:sp>
        <p:sp>
          <p:nvSpPr>
            <p:cNvPr name="TextBox 10" id="10"/>
            <p:cNvSpPr txBox="true"/>
            <p:nvPr/>
          </p:nvSpPr>
          <p:spPr>
            <a:xfrm rot="0">
              <a:off x="136040" y="6764866"/>
              <a:ext cx="3393480" cy="449791"/>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ea typeface="Canva Sans"/>
                  <a:cs typeface="Canva Sans"/>
                  <a:sym typeface="Canva Sans"/>
                </a:rPr>
                <a:t>SEARCH QUESTIONS</a:t>
              </a:r>
            </a:p>
          </p:txBody>
        </p:sp>
        <p:sp>
          <p:nvSpPr>
            <p:cNvPr name="TextBox 11" id="11"/>
            <p:cNvSpPr txBox="true"/>
            <p:nvPr/>
          </p:nvSpPr>
          <p:spPr>
            <a:xfrm rot="0">
              <a:off x="7788784" y="7697537"/>
              <a:ext cx="4022698" cy="919691"/>
            </a:xfrm>
            <a:prstGeom prst="rect">
              <a:avLst/>
            </a:prstGeom>
          </p:spPr>
          <p:txBody>
            <a:bodyPr anchor="t" rtlCol="false" tIns="0" lIns="0" bIns="0" rIns="0">
              <a:spAutoFit/>
            </a:bodyPr>
            <a:lstStyle/>
            <a:p>
              <a:pPr algn="l">
                <a:lnSpc>
                  <a:spcPts val="2800"/>
                </a:lnSpc>
              </a:pPr>
              <a:r>
                <a:rPr lang="en-US" sz="2000">
                  <a:solidFill>
                    <a:srgbClr val="000000"/>
                  </a:solidFill>
                  <a:latin typeface="Canva Sans"/>
                  <a:ea typeface="Canva Sans"/>
                  <a:cs typeface="Canva Sans"/>
                  <a:sym typeface="Canva Sans"/>
                </a:rPr>
                <a:t>INTERACTIVE USER INTERFACE</a:t>
              </a:r>
            </a:p>
          </p:txBody>
        </p:sp>
        <p:sp>
          <p:nvSpPr>
            <p:cNvPr name="TextBox 12" id="12"/>
            <p:cNvSpPr txBox="true"/>
            <p:nvPr/>
          </p:nvSpPr>
          <p:spPr>
            <a:xfrm rot="0">
              <a:off x="0" y="9083054"/>
              <a:ext cx="3547925" cy="919692"/>
            </a:xfrm>
            <a:prstGeom prst="rect">
              <a:avLst/>
            </a:prstGeom>
          </p:spPr>
          <p:txBody>
            <a:bodyPr anchor="t" rtlCol="false" tIns="0" lIns="0" bIns="0" rIns="0">
              <a:spAutoFit/>
            </a:bodyPr>
            <a:lstStyle/>
            <a:p>
              <a:pPr algn="r">
                <a:lnSpc>
                  <a:spcPts val="2800"/>
                </a:lnSpc>
              </a:pPr>
              <a:r>
                <a:rPr lang="en-US" sz="2000">
                  <a:solidFill>
                    <a:srgbClr val="000000"/>
                  </a:solidFill>
                  <a:latin typeface="Canva Sans"/>
                  <a:ea typeface="Canva Sans"/>
                  <a:cs typeface="Canva Sans"/>
                  <a:sym typeface="Canva Sans"/>
                </a:rPr>
                <a:t>STORAGE THROUGH FILE SYSTEMS</a:t>
              </a:r>
            </a:p>
          </p:txBody>
        </p:sp>
        <p:sp>
          <p:nvSpPr>
            <p:cNvPr name="TextBox 13" id="13"/>
            <p:cNvSpPr txBox="true"/>
            <p:nvPr/>
          </p:nvSpPr>
          <p:spPr>
            <a:xfrm rot="0">
              <a:off x="7788784" y="5359103"/>
              <a:ext cx="3217862" cy="449791"/>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a:ea typeface="Canva Sans"/>
                  <a:cs typeface="Canva Sans"/>
                  <a:sym typeface="Canva Sans"/>
                </a:rPr>
                <a:t>EASY NETWORKING</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6904216">
            <a:off x="14608430" y="-4683719"/>
            <a:ext cx="8532565" cy="8938878"/>
          </a:xfrm>
          <a:custGeom>
            <a:avLst/>
            <a:gdLst/>
            <a:ahLst/>
            <a:cxnLst/>
            <a:rect r="r" b="b" t="t" l="l"/>
            <a:pathLst>
              <a:path h="8938878" w="8532565">
                <a:moveTo>
                  <a:pt x="0" y="0"/>
                </a:moveTo>
                <a:lnTo>
                  <a:pt x="8532566" y="0"/>
                </a:lnTo>
                <a:lnTo>
                  <a:pt x="8532566" y="8938878"/>
                </a:lnTo>
                <a:lnTo>
                  <a:pt x="0" y="89388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272661" y="1952649"/>
            <a:ext cx="10523089" cy="7861221"/>
          </a:xfrm>
          <a:custGeom>
            <a:avLst/>
            <a:gdLst/>
            <a:ahLst/>
            <a:cxnLst/>
            <a:rect r="r" b="b" t="t" l="l"/>
            <a:pathLst>
              <a:path h="7861221" w="10523089">
                <a:moveTo>
                  <a:pt x="0" y="0"/>
                </a:moveTo>
                <a:lnTo>
                  <a:pt x="10523089" y="0"/>
                </a:lnTo>
                <a:lnTo>
                  <a:pt x="10523089" y="7861221"/>
                </a:lnTo>
                <a:lnTo>
                  <a:pt x="0" y="7861221"/>
                </a:lnTo>
                <a:lnTo>
                  <a:pt x="0" y="0"/>
                </a:lnTo>
                <a:close/>
              </a:path>
            </a:pathLst>
          </a:custGeom>
          <a:blipFill>
            <a:blip r:embed="rId4"/>
            <a:stretch>
              <a:fillRect l="-633" t="0" r="-337" b="0"/>
            </a:stretch>
          </a:blipFill>
        </p:spPr>
      </p:sp>
      <p:sp>
        <p:nvSpPr>
          <p:cNvPr name="TextBox 4" id="4"/>
          <p:cNvSpPr txBox="true"/>
          <p:nvPr/>
        </p:nvSpPr>
        <p:spPr>
          <a:xfrm rot="0">
            <a:off x="928326" y="896394"/>
            <a:ext cx="6107468" cy="1056255"/>
          </a:xfrm>
          <a:prstGeom prst="rect">
            <a:avLst/>
          </a:prstGeom>
        </p:spPr>
        <p:txBody>
          <a:bodyPr anchor="t" rtlCol="false" tIns="0" lIns="0" bIns="0" rIns="0">
            <a:spAutoFit/>
          </a:bodyPr>
          <a:lstStyle/>
          <a:p>
            <a:pPr algn="l">
              <a:lnSpc>
                <a:spcPts val="8345"/>
              </a:lnSpc>
            </a:pPr>
            <a:r>
              <a:rPr lang="en-US" sz="7072" b="true">
                <a:solidFill>
                  <a:srgbClr val="FFFFFF"/>
                </a:solidFill>
                <a:latin typeface="HK Grotesk Bold"/>
                <a:ea typeface="HK Grotesk Bold"/>
                <a:cs typeface="HK Grotesk Bold"/>
                <a:sym typeface="HK Grotesk Bold"/>
              </a:rPr>
              <a:t>Timeline Goals</a:t>
            </a:r>
          </a:p>
        </p:txBody>
      </p:sp>
      <p:sp>
        <p:nvSpPr>
          <p:cNvPr name="TextBox 5" id="5"/>
          <p:cNvSpPr txBox="true"/>
          <p:nvPr/>
        </p:nvSpPr>
        <p:spPr>
          <a:xfrm rot="0">
            <a:off x="11766691" y="7109779"/>
            <a:ext cx="1385023" cy="462195"/>
          </a:xfrm>
          <a:prstGeom prst="rect">
            <a:avLst/>
          </a:prstGeom>
        </p:spPr>
        <p:txBody>
          <a:bodyPr anchor="t" rtlCol="false" tIns="0" lIns="0" bIns="0" rIns="0">
            <a:spAutoFit/>
          </a:bodyPr>
          <a:lstStyle/>
          <a:p>
            <a:pPr algn="ctr">
              <a:lnSpc>
                <a:spcPts val="1819"/>
              </a:lnSpc>
              <a:spcBef>
                <a:spcPct val="0"/>
              </a:spcBef>
            </a:pPr>
            <a:r>
              <a:rPr lang="en-US" sz="1299">
                <a:solidFill>
                  <a:srgbClr val="FFFFFF"/>
                </a:solidFill>
                <a:latin typeface="Canva Sans"/>
                <a:ea typeface="Canva Sans"/>
                <a:cs typeface="Canva Sans"/>
                <a:sym typeface="Canva Sans"/>
              </a:rPr>
              <a:t>Final draft </a:t>
            </a:r>
            <a:r>
              <a:rPr lang="en-US" sz="1299">
                <a:solidFill>
                  <a:srgbClr val="FFFFFF"/>
                </a:solidFill>
                <a:latin typeface="Canva Sans"/>
                <a:ea typeface="Canva Sans"/>
                <a:cs typeface="Canva Sans"/>
                <a:sym typeface="Canva Sans"/>
              </a:rPr>
              <a:t>of ppt </a:t>
            </a:r>
          </a:p>
          <a:p>
            <a:pPr algn="ctr">
              <a:lnSpc>
                <a:spcPts val="1819"/>
              </a:lnSpc>
              <a:spcBef>
                <a:spcPct val="0"/>
              </a:spcBef>
            </a:pPr>
            <a:r>
              <a:rPr lang="en-US" sz="1299">
                <a:solidFill>
                  <a:srgbClr val="FFFFFF"/>
                </a:solidFill>
                <a:latin typeface="Canva Sans"/>
                <a:ea typeface="Canva Sans"/>
                <a:cs typeface="Canva Sans"/>
                <a:sym typeface="Canva Sans"/>
              </a:rPr>
              <a:t>and UI planning</a:t>
            </a:r>
          </a:p>
        </p:txBody>
      </p:sp>
      <p:sp>
        <p:nvSpPr>
          <p:cNvPr name="TextBox 6" id="6"/>
          <p:cNvSpPr txBox="true"/>
          <p:nvPr/>
        </p:nvSpPr>
        <p:spPr>
          <a:xfrm rot="0">
            <a:off x="6450542" y="6584164"/>
            <a:ext cx="1771212" cy="345722"/>
          </a:xfrm>
          <a:prstGeom prst="rect">
            <a:avLst/>
          </a:prstGeom>
        </p:spPr>
        <p:txBody>
          <a:bodyPr anchor="t" rtlCol="false" tIns="0" lIns="0" bIns="0" rIns="0">
            <a:spAutoFit/>
          </a:bodyPr>
          <a:lstStyle/>
          <a:p>
            <a:pPr algn="l">
              <a:lnSpc>
                <a:spcPts val="1419"/>
              </a:lnSpc>
              <a:spcBef>
                <a:spcPct val="0"/>
              </a:spcBef>
            </a:pPr>
            <a:r>
              <a:rPr lang="en-US" sz="1013">
                <a:solidFill>
                  <a:srgbClr val="FFFFFF"/>
                </a:solidFill>
                <a:latin typeface="Canva Sans"/>
                <a:ea typeface="Canva Sans"/>
                <a:cs typeface="Canva Sans"/>
                <a:sym typeface="Canva Sans"/>
              </a:rPr>
              <a:t>create a basic layout/structure of project</a:t>
            </a:r>
            <a:r>
              <a:rPr lang="en-US" sz="1013">
                <a:solidFill>
                  <a:srgbClr val="FFFFFF"/>
                </a:solidFill>
                <a:latin typeface="Canva Sans"/>
                <a:ea typeface="Canva Sans"/>
                <a:cs typeface="Canva Sans"/>
                <a:sym typeface="Canva Sans"/>
              </a:rPr>
              <a:t> </a:t>
            </a:r>
          </a:p>
        </p:txBody>
      </p:sp>
      <p:sp>
        <p:nvSpPr>
          <p:cNvPr name="TextBox 7" id="7"/>
          <p:cNvSpPr txBox="true"/>
          <p:nvPr/>
        </p:nvSpPr>
        <p:spPr>
          <a:xfrm rot="0">
            <a:off x="8667552" y="3367704"/>
            <a:ext cx="1633982" cy="412289"/>
          </a:xfrm>
          <a:prstGeom prst="rect">
            <a:avLst/>
          </a:prstGeom>
        </p:spPr>
        <p:txBody>
          <a:bodyPr anchor="t" rtlCol="false" tIns="0" lIns="0" bIns="0" rIns="0">
            <a:spAutoFit/>
          </a:bodyPr>
          <a:lstStyle/>
          <a:p>
            <a:pPr algn="ctr">
              <a:lnSpc>
                <a:spcPts val="1687"/>
              </a:lnSpc>
              <a:spcBef>
                <a:spcPct val="0"/>
              </a:spcBef>
            </a:pPr>
            <a:r>
              <a:rPr lang="en-US" sz="1205">
                <a:solidFill>
                  <a:srgbClr val="FFFFFF"/>
                </a:solidFill>
                <a:latin typeface="Canva Sans"/>
                <a:ea typeface="Canva Sans"/>
                <a:cs typeface="Canva Sans"/>
                <a:sym typeface="Canva Sans"/>
              </a:rPr>
              <a:t>Finalize a s</a:t>
            </a:r>
            <a:r>
              <a:rPr lang="en-US" sz="1205">
                <a:solidFill>
                  <a:srgbClr val="FFFFFF"/>
                </a:solidFill>
                <a:latin typeface="Canva Sans"/>
                <a:ea typeface="Canva Sans"/>
                <a:cs typeface="Canva Sans"/>
                <a:sym typeface="Canva Sans"/>
              </a:rPr>
              <a:t>tand-alone </a:t>
            </a:r>
          </a:p>
          <a:p>
            <a:pPr algn="ctr">
              <a:lnSpc>
                <a:spcPts val="1687"/>
              </a:lnSpc>
              <a:spcBef>
                <a:spcPct val="0"/>
              </a:spcBef>
            </a:pPr>
            <a:r>
              <a:rPr lang="en-US" sz="1205">
                <a:solidFill>
                  <a:srgbClr val="FFFFFF"/>
                </a:solidFill>
                <a:latin typeface="Canva Sans"/>
                <a:ea typeface="Canva Sans"/>
                <a:cs typeface="Canva Sans"/>
                <a:sym typeface="Canva Sans"/>
              </a:rPr>
              <a:t>version of the project </a:t>
            </a:r>
          </a:p>
        </p:txBody>
      </p:sp>
      <p:sp>
        <p:nvSpPr>
          <p:cNvPr name="TextBox 8" id="8"/>
          <p:cNvSpPr txBox="true"/>
          <p:nvPr/>
        </p:nvSpPr>
        <p:spPr>
          <a:xfrm rot="0">
            <a:off x="4099907" y="4521825"/>
            <a:ext cx="1461938" cy="481365"/>
          </a:xfrm>
          <a:prstGeom prst="rect">
            <a:avLst/>
          </a:prstGeom>
        </p:spPr>
        <p:txBody>
          <a:bodyPr anchor="t" rtlCol="false" tIns="0" lIns="0" bIns="0" rIns="0">
            <a:spAutoFit/>
          </a:bodyPr>
          <a:lstStyle/>
          <a:p>
            <a:pPr algn="ctr">
              <a:lnSpc>
                <a:spcPts val="1943"/>
              </a:lnSpc>
            </a:pPr>
            <a:r>
              <a:rPr lang="en-US" sz="1387">
                <a:solidFill>
                  <a:srgbClr val="FFFFFF"/>
                </a:solidFill>
                <a:latin typeface="Canva Sans"/>
                <a:ea typeface="Canva Sans"/>
                <a:cs typeface="Canva Sans"/>
                <a:sym typeface="Canva Sans"/>
              </a:rPr>
              <a:t>Code review with</a:t>
            </a:r>
          </a:p>
          <a:p>
            <a:pPr algn="ctr">
              <a:lnSpc>
                <a:spcPts val="1943"/>
              </a:lnSpc>
              <a:spcBef>
                <a:spcPct val="0"/>
              </a:spcBef>
            </a:pPr>
            <a:r>
              <a:rPr lang="en-US" sz="1387">
                <a:solidFill>
                  <a:srgbClr val="FFFFFF"/>
                </a:solidFill>
                <a:latin typeface="Canva Sans"/>
                <a:ea typeface="Canva Sans"/>
                <a:cs typeface="Canva Sans"/>
                <a:sym typeface="Canva Sans"/>
              </a:rPr>
              <a:t> user </a:t>
            </a:r>
            <a:r>
              <a:rPr lang="en-US" sz="1387">
                <a:solidFill>
                  <a:srgbClr val="FFFFFF"/>
                </a:solidFill>
                <a:latin typeface="Canva Sans"/>
                <a:ea typeface="Canva Sans"/>
                <a:cs typeface="Canva Sans"/>
                <a:sym typeface="Canva Sans"/>
              </a:rPr>
              <a:t>feedback. </a:t>
            </a:r>
          </a:p>
        </p:txBody>
      </p:sp>
      <p:sp>
        <p:nvSpPr>
          <p:cNvPr name="TextBox 9" id="9"/>
          <p:cNvSpPr txBox="true"/>
          <p:nvPr/>
        </p:nvSpPr>
        <p:spPr>
          <a:xfrm rot="0">
            <a:off x="10168225" y="4767270"/>
            <a:ext cx="1641999" cy="376230"/>
          </a:xfrm>
          <a:prstGeom prst="rect">
            <a:avLst/>
          </a:prstGeom>
        </p:spPr>
        <p:txBody>
          <a:bodyPr anchor="t" rtlCol="false" tIns="0" lIns="0" bIns="0" rIns="0">
            <a:spAutoFit/>
          </a:bodyPr>
          <a:lstStyle/>
          <a:p>
            <a:pPr algn="ctr">
              <a:lnSpc>
                <a:spcPts val="1573"/>
              </a:lnSpc>
              <a:spcBef>
                <a:spcPct val="0"/>
              </a:spcBef>
            </a:pPr>
            <a:r>
              <a:rPr lang="en-US" sz="1124">
                <a:solidFill>
                  <a:srgbClr val="FFFFFF"/>
                </a:solidFill>
                <a:latin typeface="Canva Sans"/>
                <a:ea typeface="Canva Sans"/>
                <a:cs typeface="Canva Sans"/>
                <a:sym typeface="Canva Sans"/>
              </a:rPr>
              <a:t>First round of c</a:t>
            </a:r>
            <a:r>
              <a:rPr lang="en-US" sz="1124">
                <a:solidFill>
                  <a:srgbClr val="FFFFFF"/>
                </a:solidFill>
                <a:latin typeface="Canva Sans"/>
                <a:ea typeface="Canva Sans"/>
                <a:cs typeface="Canva Sans"/>
                <a:sym typeface="Canva Sans"/>
              </a:rPr>
              <a:t>ode</a:t>
            </a:r>
          </a:p>
          <a:p>
            <a:pPr algn="ctr">
              <a:lnSpc>
                <a:spcPts val="1573"/>
              </a:lnSpc>
              <a:spcBef>
                <a:spcPct val="0"/>
              </a:spcBef>
            </a:pPr>
            <a:r>
              <a:rPr lang="en-US" sz="1124">
                <a:solidFill>
                  <a:srgbClr val="FFFFFF"/>
                </a:solidFill>
                <a:latin typeface="Canva Sans"/>
                <a:ea typeface="Canva Sans"/>
                <a:cs typeface="Canva Sans"/>
                <a:sym typeface="Canva Sans"/>
              </a:rPr>
              <a:t> completion and review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6663" y="-613895"/>
            <a:ext cx="7315200" cy="3285190"/>
          </a:xfrm>
          <a:custGeom>
            <a:avLst/>
            <a:gdLst/>
            <a:ahLst/>
            <a:cxnLst/>
            <a:rect r="r" b="b" t="t" l="l"/>
            <a:pathLst>
              <a:path h="3285190" w="7315200">
                <a:moveTo>
                  <a:pt x="0" y="0"/>
                </a:moveTo>
                <a:lnTo>
                  <a:pt x="7315200" y="0"/>
                </a:lnTo>
                <a:lnTo>
                  <a:pt x="7315200" y="3285190"/>
                </a:lnTo>
                <a:lnTo>
                  <a:pt x="0" y="3285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983229" y="8001246"/>
            <a:ext cx="8552141" cy="4571508"/>
          </a:xfrm>
          <a:custGeom>
            <a:avLst/>
            <a:gdLst/>
            <a:ahLst/>
            <a:cxnLst/>
            <a:rect r="r" b="b" t="t" l="l"/>
            <a:pathLst>
              <a:path h="4571508" w="8552141">
                <a:moveTo>
                  <a:pt x="0" y="0"/>
                </a:moveTo>
                <a:lnTo>
                  <a:pt x="8552142" y="0"/>
                </a:lnTo>
                <a:lnTo>
                  <a:pt x="8552142" y="4571508"/>
                </a:lnTo>
                <a:lnTo>
                  <a:pt x="0" y="45715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89718" y="1191505"/>
            <a:ext cx="12908564" cy="1056311"/>
          </a:xfrm>
          <a:prstGeom prst="rect">
            <a:avLst/>
          </a:prstGeom>
        </p:spPr>
        <p:txBody>
          <a:bodyPr anchor="t" rtlCol="false" tIns="0" lIns="0" bIns="0" rIns="0">
            <a:spAutoFit/>
          </a:bodyPr>
          <a:lstStyle/>
          <a:p>
            <a:pPr algn="ctr">
              <a:lnSpc>
                <a:spcPts val="8345"/>
              </a:lnSpc>
            </a:pPr>
            <a:r>
              <a:rPr lang="en-US" sz="7072" b="true">
                <a:solidFill>
                  <a:srgbClr val="000000"/>
                </a:solidFill>
                <a:latin typeface="HK Grotesk Bold"/>
                <a:ea typeface="HK Grotesk Bold"/>
                <a:cs typeface="HK Grotesk Bold"/>
                <a:sym typeface="HK Grotesk Bold"/>
              </a:rPr>
              <a:t>Future Additions</a:t>
            </a:r>
          </a:p>
        </p:txBody>
      </p:sp>
      <p:grpSp>
        <p:nvGrpSpPr>
          <p:cNvPr name="Group 5" id="5"/>
          <p:cNvGrpSpPr/>
          <p:nvPr/>
        </p:nvGrpSpPr>
        <p:grpSpPr>
          <a:xfrm rot="0">
            <a:off x="1028700" y="2898440"/>
            <a:ext cx="15496721" cy="6743391"/>
            <a:chOff x="0" y="0"/>
            <a:chExt cx="20662295" cy="8991188"/>
          </a:xfrm>
        </p:grpSpPr>
        <p:sp>
          <p:nvSpPr>
            <p:cNvPr name="TextBox 6" id="6"/>
            <p:cNvSpPr txBox="true"/>
            <p:nvPr/>
          </p:nvSpPr>
          <p:spPr>
            <a:xfrm rot="0">
              <a:off x="0" y="1762574"/>
              <a:ext cx="5925122" cy="1767426"/>
            </a:xfrm>
            <a:prstGeom prst="rect">
              <a:avLst/>
            </a:prstGeom>
          </p:spPr>
          <p:txBody>
            <a:bodyPr anchor="t" rtlCol="false" tIns="0" lIns="0" bIns="0" rIns="0">
              <a:spAutoFit/>
            </a:bodyPr>
            <a:lstStyle/>
            <a:p>
              <a:pPr algn="ctr">
                <a:lnSpc>
                  <a:spcPts val="5375"/>
                </a:lnSpc>
              </a:pPr>
              <a:r>
                <a:rPr lang="en-US" sz="4135" b="true">
                  <a:solidFill>
                    <a:srgbClr val="1C53A3"/>
                  </a:solidFill>
                  <a:latin typeface="Halant Medium"/>
                  <a:ea typeface="Halant Medium"/>
                  <a:cs typeface="Halant Medium"/>
                  <a:sym typeface="Halant Medium"/>
                </a:rPr>
                <a:t>A web Interface for better usability</a:t>
              </a:r>
            </a:p>
          </p:txBody>
        </p:sp>
        <p:sp>
          <p:nvSpPr>
            <p:cNvPr name="TextBox 7" id="7"/>
            <p:cNvSpPr txBox="true"/>
            <p:nvPr/>
          </p:nvSpPr>
          <p:spPr>
            <a:xfrm rot="0">
              <a:off x="0" y="3918910"/>
              <a:ext cx="5925122" cy="1950742"/>
            </a:xfrm>
            <a:prstGeom prst="rect">
              <a:avLst/>
            </a:prstGeom>
          </p:spPr>
          <p:txBody>
            <a:bodyPr anchor="t" rtlCol="false" tIns="0" lIns="0" bIns="0" rIns="0">
              <a:spAutoFit/>
            </a:bodyPr>
            <a:lstStyle/>
            <a:p>
              <a:pPr algn="ctr">
                <a:lnSpc>
                  <a:spcPts val="2983"/>
                </a:lnSpc>
              </a:pPr>
              <a:r>
                <a:rPr lang="en-US" sz="2131" spc="-21">
                  <a:solidFill>
                    <a:srgbClr val="000000"/>
                  </a:solidFill>
                  <a:latin typeface="Assistant"/>
                  <a:ea typeface="Assistant"/>
                  <a:cs typeface="Assistant"/>
                  <a:sym typeface="Assistant"/>
                </a:rPr>
                <a:t>Upgrading the user interface from text-based interface to Web interface for better usability of the user</a:t>
              </a:r>
            </a:p>
            <a:p>
              <a:pPr algn="ctr">
                <a:lnSpc>
                  <a:spcPts val="2983"/>
                </a:lnSpc>
                <a:spcBef>
                  <a:spcPct val="0"/>
                </a:spcBef>
              </a:pPr>
            </a:p>
          </p:txBody>
        </p:sp>
        <p:sp>
          <p:nvSpPr>
            <p:cNvPr name="TextBox 8" id="8"/>
            <p:cNvSpPr txBox="true"/>
            <p:nvPr/>
          </p:nvSpPr>
          <p:spPr>
            <a:xfrm rot="0">
              <a:off x="8137722" y="-28575"/>
              <a:ext cx="5091820" cy="1767426"/>
            </a:xfrm>
            <a:prstGeom prst="rect">
              <a:avLst/>
            </a:prstGeom>
          </p:spPr>
          <p:txBody>
            <a:bodyPr anchor="t" rtlCol="false" tIns="0" lIns="0" bIns="0" rIns="0">
              <a:spAutoFit/>
            </a:bodyPr>
            <a:lstStyle/>
            <a:p>
              <a:pPr algn="ctr" marL="0" indent="0" lvl="0">
                <a:lnSpc>
                  <a:spcPts val="5375"/>
                </a:lnSpc>
                <a:spcBef>
                  <a:spcPct val="0"/>
                </a:spcBef>
              </a:pPr>
              <a:r>
                <a:rPr lang="en-US" b="true" sz="4135">
                  <a:solidFill>
                    <a:srgbClr val="1C53A3"/>
                  </a:solidFill>
                  <a:latin typeface="Halant Medium"/>
                  <a:ea typeface="Halant Medium"/>
                  <a:cs typeface="Halant Medium"/>
                  <a:sym typeface="Halant Medium"/>
                </a:rPr>
                <a:t>User password hashing</a:t>
              </a:r>
            </a:p>
          </p:txBody>
        </p:sp>
        <p:sp>
          <p:nvSpPr>
            <p:cNvPr name="TextBox 9" id="9"/>
            <p:cNvSpPr txBox="true"/>
            <p:nvPr/>
          </p:nvSpPr>
          <p:spPr>
            <a:xfrm rot="0">
              <a:off x="8137722" y="2127761"/>
              <a:ext cx="5091820" cy="1454538"/>
            </a:xfrm>
            <a:prstGeom prst="rect">
              <a:avLst/>
            </a:prstGeom>
          </p:spPr>
          <p:txBody>
            <a:bodyPr anchor="t" rtlCol="false" tIns="0" lIns="0" bIns="0" rIns="0">
              <a:spAutoFit/>
            </a:bodyPr>
            <a:lstStyle/>
            <a:p>
              <a:pPr algn="ctr">
                <a:lnSpc>
                  <a:spcPts val="2983"/>
                </a:lnSpc>
                <a:spcBef>
                  <a:spcPct val="0"/>
                </a:spcBef>
              </a:pPr>
              <a:r>
                <a:rPr lang="en-US" sz="2131" spc="-21">
                  <a:solidFill>
                    <a:srgbClr val="000000"/>
                  </a:solidFill>
                  <a:latin typeface="Assistant"/>
                  <a:ea typeface="Assistant"/>
                  <a:cs typeface="Assistant"/>
                  <a:sym typeface="Assistant"/>
                </a:rPr>
                <a:t>user password right now is not hashed, but would hash if further time allows</a:t>
              </a:r>
            </a:p>
          </p:txBody>
        </p:sp>
        <p:sp>
          <p:nvSpPr>
            <p:cNvPr name="TextBox 10" id="10"/>
            <p:cNvSpPr txBox="true"/>
            <p:nvPr/>
          </p:nvSpPr>
          <p:spPr>
            <a:xfrm rot="0">
              <a:off x="15114143" y="1762574"/>
              <a:ext cx="5548152" cy="1767426"/>
            </a:xfrm>
            <a:prstGeom prst="rect">
              <a:avLst/>
            </a:prstGeom>
          </p:spPr>
          <p:txBody>
            <a:bodyPr anchor="t" rtlCol="false" tIns="0" lIns="0" bIns="0" rIns="0">
              <a:spAutoFit/>
            </a:bodyPr>
            <a:lstStyle/>
            <a:p>
              <a:pPr algn="ctr" marL="0" indent="0" lvl="0">
                <a:lnSpc>
                  <a:spcPts val="5375"/>
                </a:lnSpc>
                <a:spcBef>
                  <a:spcPct val="0"/>
                </a:spcBef>
              </a:pPr>
              <a:r>
                <a:rPr lang="en-US" b="true" sz="4135">
                  <a:solidFill>
                    <a:srgbClr val="1C53A3"/>
                  </a:solidFill>
                  <a:latin typeface="Halant Medium"/>
                  <a:ea typeface="Halant Medium"/>
                  <a:cs typeface="Halant Medium"/>
                  <a:sym typeface="Halant Medium"/>
                </a:rPr>
                <a:t>Comments section</a:t>
              </a:r>
            </a:p>
          </p:txBody>
        </p:sp>
        <p:sp>
          <p:nvSpPr>
            <p:cNvPr name="TextBox 11" id="11"/>
            <p:cNvSpPr txBox="true"/>
            <p:nvPr/>
          </p:nvSpPr>
          <p:spPr>
            <a:xfrm rot="0">
              <a:off x="15114143" y="3918910"/>
              <a:ext cx="5548152" cy="1950742"/>
            </a:xfrm>
            <a:prstGeom prst="rect">
              <a:avLst/>
            </a:prstGeom>
          </p:spPr>
          <p:txBody>
            <a:bodyPr anchor="t" rtlCol="false" tIns="0" lIns="0" bIns="0" rIns="0">
              <a:spAutoFit/>
            </a:bodyPr>
            <a:lstStyle/>
            <a:p>
              <a:pPr algn="ctr">
                <a:lnSpc>
                  <a:spcPts val="2983"/>
                </a:lnSpc>
                <a:spcBef>
                  <a:spcPct val="0"/>
                </a:spcBef>
              </a:pPr>
              <a:r>
                <a:rPr lang="en-US" sz="2131" spc="-21">
                  <a:solidFill>
                    <a:srgbClr val="000000"/>
                  </a:solidFill>
                  <a:latin typeface="Assistant"/>
                  <a:ea typeface="Assistant"/>
                  <a:cs typeface="Assistant"/>
                  <a:sym typeface="Assistant"/>
                </a:rPr>
                <a:t>further addition of the comments section for the user to comment on the answer if the answer is right or wrong.</a:t>
              </a:r>
            </a:p>
          </p:txBody>
        </p:sp>
        <p:sp>
          <p:nvSpPr>
            <p:cNvPr name="TextBox 12" id="12"/>
            <p:cNvSpPr txBox="true"/>
            <p:nvPr/>
          </p:nvSpPr>
          <p:spPr>
            <a:xfrm rot="0">
              <a:off x="7804722" y="4884110"/>
              <a:ext cx="5925122" cy="1767426"/>
            </a:xfrm>
            <a:prstGeom prst="rect">
              <a:avLst/>
            </a:prstGeom>
          </p:spPr>
          <p:txBody>
            <a:bodyPr anchor="t" rtlCol="false" tIns="0" lIns="0" bIns="0" rIns="0">
              <a:spAutoFit/>
            </a:bodyPr>
            <a:lstStyle/>
            <a:p>
              <a:pPr algn="ctr">
                <a:lnSpc>
                  <a:spcPts val="5375"/>
                </a:lnSpc>
              </a:pPr>
              <a:r>
                <a:rPr lang="en-US" sz="4135" b="true">
                  <a:solidFill>
                    <a:srgbClr val="1C53A3"/>
                  </a:solidFill>
                  <a:latin typeface="Halant Medium"/>
                  <a:ea typeface="Halant Medium"/>
                  <a:cs typeface="Halant Medium"/>
                  <a:sym typeface="Halant Medium"/>
                </a:rPr>
                <a:t>Over the Network</a:t>
              </a:r>
            </a:p>
            <a:p>
              <a:pPr algn="ctr">
                <a:lnSpc>
                  <a:spcPts val="5375"/>
                </a:lnSpc>
              </a:pPr>
              <a:r>
                <a:rPr lang="en-US" sz="4135" b="true">
                  <a:solidFill>
                    <a:srgbClr val="1C53A3"/>
                  </a:solidFill>
                  <a:latin typeface="Halant Medium"/>
                  <a:ea typeface="Halant Medium"/>
                  <a:cs typeface="Halant Medium"/>
                  <a:sym typeface="Halant Medium"/>
                </a:rPr>
                <a:t>communication</a:t>
              </a:r>
            </a:p>
          </p:txBody>
        </p:sp>
        <p:sp>
          <p:nvSpPr>
            <p:cNvPr name="TextBox 13" id="13"/>
            <p:cNvSpPr txBox="true"/>
            <p:nvPr/>
          </p:nvSpPr>
          <p:spPr>
            <a:xfrm rot="0">
              <a:off x="7804722" y="7040445"/>
              <a:ext cx="5925122" cy="1950742"/>
            </a:xfrm>
            <a:prstGeom prst="rect">
              <a:avLst/>
            </a:prstGeom>
          </p:spPr>
          <p:txBody>
            <a:bodyPr anchor="t" rtlCol="false" tIns="0" lIns="0" bIns="0" rIns="0">
              <a:spAutoFit/>
            </a:bodyPr>
            <a:lstStyle/>
            <a:p>
              <a:pPr algn="ctr">
                <a:lnSpc>
                  <a:spcPts val="2983"/>
                </a:lnSpc>
                <a:spcBef>
                  <a:spcPct val="0"/>
                </a:spcBef>
              </a:pPr>
              <a:r>
                <a:rPr lang="en-US" sz="2131" spc="-21">
                  <a:solidFill>
                    <a:srgbClr val="000000"/>
                  </a:solidFill>
                  <a:latin typeface="Assistant"/>
                  <a:ea typeface="Assistant"/>
                  <a:cs typeface="Assistant"/>
                  <a:sym typeface="Assistant"/>
                </a:rPr>
                <a:t>Make over the network communication possible, so that a user from another device can access the server and do real-time udpates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10396105">
            <a:off x="13165871" y="-7001491"/>
            <a:ext cx="9461780" cy="11487813"/>
          </a:xfrm>
          <a:custGeom>
            <a:avLst/>
            <a:gdLst/>
            <a:ahLst/>
            <a:cxnLst/>
            <a:rect r="r" b="b" t="t" l="l"/>
            <a:pathLst>
              <a:path h="11487813" w="9461780">
                <a:moveTo>
                  <a:pt x="0" y="0"/>
                </a:moveTo>
                <a:lnTo>
                  <a:pt x="9461781" y="0"/>
                </a:lnTo>
                <a:lnTo>
                  <a:pt x="9461781" y="11487812"/>
                </a:lnTo>
                <a:lnTo>
                  <a:pt x="0" y="11487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2772815" y="1400581"/>
          <a:ext cx="12329892" cy="8836161"/>
        </p:xfrm>
        <a:graphic>
          <a:graphicData uri="http://schemas.openxmlformats.org/drawingml/2006/table">
            <a:tbl>
              <a:tblPr/>
              <a:tblGrid>
                <a:gridCol w="1030126"/>
                <a:gridCol w="4658188"/>
                <a:gridCol w="6641577"/>
              </a:tblGrid>
              <a:tr h="1530600">
                <a:tc>
                  <a:txBody>
                    <a:bodyPr anchor="t" rtlCol="false"/>
                    <a:lstStyle/>
                    <a:p>
                      <a:pPr algn="ctr">
                        <a:lnSpc>
                          <a:spcPts val="2800"/>
                        </a:lnSpc>
                        <a:defRPr/>
                      </a:pPr>
                      <a:r>
                        <a:rPr lang="en-US" sz="2000" b="true">
                          <a:solidFill>
                            <a:srgbClr val="FFFFFF"/>
                          </a:solidFill>
                          <a:latin typeface="Canva Sans Bold"/>
                          <a:ea typeface="Canva Sans Bold"/>
                          <a:cs typeface="Canva Sans Bold"/>
                          <a:sym typeface="Canva Sans Bold"/>
                        </a:rPr>
                        <a:t>01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Canva Sans Bold"/>
                          <a:ea typeface="Canva Sans Bold"/>
                          <a:cs typeface="Canva Sans Bold"/>
                          <a:sym typeface="Canva Sans Bold"/>
                        </a:rPr>
                        <a:t>System Design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431807" indent="-215904" lvl="1">
                        <a:lnSpc>
                          <a:spcPts val="2800"/>
                        </a:lnSpc>
                        <a:buFont typeface="Arial"/>
                        <a:buChar char="•"/>
                        <a:defRPr/>
                      </a:pPr>
                      <a:r>
                        <a:rPr lang="en-US" sz="2000">
                          <a:solidFill>
                            <a:srgbClr val="FFFFFF"/>
                          </a:solidFill>
                          <a:latin typeface="Canva Sans"/>
                          <a:ea typeface="Canva Sans"/>
                          <a:cs typeface="Canva Sans"/>
                          <a:sym typeface="Canva Sans"/>
                        </a:rPr>
                        <a:t>Anurag Prasad</a:t>
                      </a:r>
                      <a:endParaRPr lang="en-US" sz="1100"/>
                    </a:p>
                    <a:p>
                      <a:pPr algn="l" marL="431807" indent="-215904" lvl="1">
                        <a:lnSpc>
                          <a:spcPts val="2800"/>
                        </a:lnSpc>
                        <a:buFont typeface="Arial"/>
                        <a:buChar char="•"/>
                      </a:pPr>
                      <a:r>
                        <a:rPr lang="en-US" sz="2000">
                          <a:solidFill>
                            <a:srgbClr val="FFFFFF"/>
                          </a:solidFill>
                          <a:latin typeface="Canva Sans"/>
                          <a:ea typeface="Canva Sans"/>
                          <a:cs typeface="Canva Sans"/>
                          <a:sym typeface="Canva Sans"/>
                        </a:rPr>
                        <a:t>Sumanth Naidu</a:t>
                      </a:r>
                    </a:p>
                    <a:p>
                      <a:pPr algn="l" marL="431807" indent="-215904" lvl="1">
                        <a:lnSpc>
                          <a:spcPts val="2800"/>
                        </a:lnSpc>
                        <a:buFont typeface="Arial"/>
                        <a:buChar char="•"/>
                      </a:pPr>
                      <a:r>
                        <a:rPr lang="en-US" sz="2000">
                          <a:solidFill>
                            <a:srgbClr val="FFFFFF"/>
                          </a:solidFill>
                          <a:latin typeface="Canva Sans"/>
                          <a:ea typeface="Canva Sans"/>
                          <a:cs typeface="Canva Sans"/>
                          <a:sym typeface="Canva Sans"/>
                        </a:rPr>
                        <a:t>Praphul Chandra</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76649">
                <a:tc>
                  <a:txBody>
                    <a:bodyPr anchor="t" rtlCol="false"/>
                    <a:lstStyle/>
                    <a:p>
                      <a:pPr algn="ctr">
                        <a:lnSpc>
                          <a:spcPts val="2800"/>
                        </a:lnSpc>
                        <a:defRPr/>
                      </a:pPr>
                      <a:r>
                        <a:rPr lang="en-US" sz="2000">
                          <a:solidFill>
                            <a:srgbClr val="FFFFFF"/>
                          </a:solidFill>
                          <a:latin typeface="Canva Sans"/>
                          <a:ea typeface="Canva Sans"/>
                          <a:cs typeface="Canva Sans"/>
                          <a:sym typeface="Canva Sans"/>
                        </a:rPr>
                        <a:t>02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Canva Sans Bold"/>
                          <a:ea typeface="Canva Sans Bold"/>
                          <a:cs typeface="Canva Sans Bold"/>
                          <a:sym typeface="Canva Sans Bold"/>
                        </a:rPr>
                        <a:t>Project Planning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431807" indent="-215904" lvl="1">
                        <a:lnSpc>
                          <a:spcPts val="2800"/>
                        </a:lnSpc>
                        <a:buFont typeface="Arial"/>
                        <a:buChar char="•"/>
                        <a:defRPr/>
                      </a:pPr>
                      <a:r>
                        <a:rPr lang="en-US" sz="2000">
                          <a:solidFill>
                            <a:srgbClr val="FFFFFF"/>
                          </a:solidFill>
                          <a:latin typeface="Canva Sans"/>
                          <a:ea typeface="Canva Sans"/>
                          <a:cs typeface="Canva Sans"/>
                          <a:sym typeface="Canva Sans"/>
                        </a:rPr>
                        <a:t>Tanusha Pramanik </a:t>
                      </a:r>
                      <a:endParaRPr lang="en-US" sz="1100"/>
                    </a:p>
                    <a:p>
                      <a:pPr algn="l" marL="431807" indent="-215904" lvl="1">
                        <a:lnSpc>
                          <a:spcPts val="2800"/>
                        </a:lnSpc>
                        <a:buFont typeface="Arial"/>
                        <a:buChar char="•"/>
                      </a:pPr>
                      <a:r>
                        <a:rPr lang="en-US" sz="2000">
                          <a:solidFill>
                            <a:srgbClr val="FFFFFF"/>
                          </a:solidFill>
                          <a:latin typeface="Canva Sans"/>
                          <a:ea typeface="Canva Sans"/>
                          <a:cs typeface="Canva Sans"/>
                          <a:sym typeface="Canva Sans"/>
                        </a:rPr>
                        <a:t>Chaitanya</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37114">
                <a:tc>
                  <a:txBody>
                    <a:bodyPr anchor="t" rtlCol="false"/>
                    <a:lstStyle/>
                    <a:p>
                      <a:pPr algn="ctr">
                        <a:lnSpc>
                          <a:spcPts val="2800"/>
                        </a:lnSpc>
                        <a:defRPr/>
                      </a:pPr>
                      <a:r>
                        <a:rPr lang="en-US" sz="2000">
                          <a:solidFill>
                            <a:srgbClr val="FFFFFF"/>
                          </a:solidFill>
                          <a:latin typeface="Canva Sans"/>
                          <a:ea typeface="Canva Sans"/>
                          <a:cs typeface="Canva Sans"/>
                          <a:sym typeface="Canva Sans"/>
                        </a:rPr>
                        <a:t>03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Canva Sans Bold"/>
                          <a:ea typeface="Canva Sans Bold"/>
                          <a:cs typeface="Canva Sans Bold"/>
                          <a:sym typeface="Canva Sans Bold"/>
                        </a:rPr>
                        <a:t>Coding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431807" indent="-215904" lvl="1">
                        <a:lnSpc>
                          <a:spcPts val="2800"/>
                        </a:lnSpc>
                        <a:buFont typeface="Arial"/>
                        <a:buChar char="•"/>
                        <a:defRPr/>
                      </a:pPr>
                      <a:r>
                        <a:rPr lang="en-US" sz="2000">
                          <a:solidFill>
                            <a:srgbClr val="FFFFFF"/>
                          </a:solidFill>
                          <a:latin typeface="Canva Sans"/>
                          <a:ea typeface="Canva Sans"/>
                          <a:cs typeface="Canva Sans"/>
                          <a:sym typeface="Canva Sans"/>
                        </a:rPr>
                        <a:t>Anurag Prasad</a:t>
                      </a:r>
                      <a:endParaRPr lang="en-US" sz="1100"/>
                    </a:p>
                    <a:p>
                      <a:pPr algn="l" marL="431807" indent="-215904" lvl="1">
                        <a:lnSpc>
                          <a:spcPts val="2800"/>
                        </a:lnSpc>
                        <a:buFont typeface="Arial"/>
                        <a:buChar char="•"/>
                      </a:pPr>
                      <a:r>
                        <a:rPr lang="en-US" sz="2000">
                          <a:solidFill>
                            <a:srgbClr val="FFFFFF"/>
                          </a:solidFill>
                          <a:latin typeface="Canva Sans"/>
                          <a:ea typeface="Canva Sans"/>
                          <a:cs typeface="Canva Sans"/>
                          <a:sym typeface="Canva Sans"/>
                        </a:rPr>
                        <a:t>Praphul Chandra</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30600">
                <a:tc>
                  <a:txBody>
                    <a:bodyPr anchor="t" rtlCol="false"/>
                    <a:lstStyle/>
                    <a:p>
                      <a:pPr algn="ctr">
                        <a:lnSpc>
                          <a:spcPts val="2800"/>
                        </a:lnSpc>
                        <a:defRPr/>
                      </a:pPr>
                      <a:r>
                        <a:rPr lang="en-US" sz="2000">
                          <a:solidFill>
                            <a:srgbClr val="FFFFFF"/>
                          </a:solidFill>
                          <a:latin typeface="Canva Sans"/>
                          <a:ea typeface="Canva Sans"/>
                          <a:cs typeface="Canva Sans"/>
                          <a:sym typeface="Canva Sans"/>
                        </a:rPr>
                        <a:t>04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Canva Sans Bold"/>
                          <a:ea typeface="Canva Sans Bold"/>
                          <a:cs typeface="Canva Sans Bold"/>
                          <a:sym typeface="Canva Sans Bold"/>
                        </a:rPr>
                        <a:t>PPT Design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431807" indent="-215904" lvl="1">
                        <a:lnSpc>
                          <a:spcPts val="2800"/>
                        </a:lnSpc>
                        <a:buFont typeface="Arial"/>
                        <a:buChar char="•"/>
                        <a:defRPr/>
                      </a:pPr>
                      <a:r>
                        <a:rPr lang="en-US" sz="2000">
                          <a:solidFill>
                            <a:srgbClr val="FFFFFF"/>
                          </a:solidFill>
                          <a:latin typeface="Canva Sans"/>
                          <a:ea typeface="Canva Sans"/>
                          <a:cs typeface="Canva Sans"/>
                          <a:sym typeface="Canva Sans"/>
                        </a:rPr>
                        <a:t>Govardhan Reddy</a:t>
                      </a:r>
                      <a:endParaRPr lang="en-US" sz="1100"/>
                    </a:p>
                    <a:p>
                      <a:pPr algn="l" marL="431807" indent="-215904" lvl="1">
                        <a:lnSpc>
                          <a:spcPts val="2800"/>
                        </a:lnSpc>
                        <a:buFont typeface="Arial"/>
                        <a:buChar char="•"/>
                      </a:pPr>
                      <a:r>
                        <a:rPr lang="en-US" sz="2000">
                          <a:solidFill>
                            <a:srgbClr val="FFFFFF"/>
                          </a:solidFill>
                          <a:latin typeface="Canva Sans"/>
                          <a:ea typeface="Canva Sans"/>
                          <a:cs typeface="Canva Sans"/>
                          <a:sym typeface="Canva Sans"/>
                        </a:rPr>
                        <a:t>Chaitanya</a:t>
                      </a:r>
                    </a:p>
                    <a:p>
                      <a:pPr algn="l" marL="431807" indent="-215904" lvl="1">
                        <a:lnSpc>
                          <a:spcPts val="2800"/>
                        </a:lnSpc>
                        <a:buFont typeface="Arial"/>
                        <a:buChar char="•"/>
                      </a:pPr>
                      <a:r>
                        <a:rPr lang="en-US" sz="2000">
                          <a:solidFill>
                            <a:srgbClr val="FFFFFF"/>
                          </a:solidFill>
                          <a:latin typeface="Canva Sans"/>
                          <a:ea typeface="Canva Sans"/>
                          <a:cs typeface="Canva Sans"/>
                          <a:sym typeface="Canva Sans"/>
                        </a:rPr>
                        <a:t>Praphul Chandra</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30600">
                <a:tc>
                  <a:txBody>
                    <a:bodyPr anchor="t" rtlCol="false"/>
                    <a:lstStyle/>
                    <a:p>
                      <a:pPr algn="ctr">
                        <a:lnSpc>
                          <a:spcPts val="2800"/>
                        </a:lnSpc>
                        <a:defRPr/>
                      </a:pPr>
                      <a:r>
                        <a:rPr lang="en-US" sz="2000">
                          <a:solidFill>
                            <a:srgbClr val="FFFFFF"/>
                          </a:solidFill>
                          <a:latin typeface="Canva Sans"/>
                          <a:ea typeface="Canva Sans"/>
                          <a:cs typeface="Canva Sans"/>
                          <a:sym typeface="Canva Sans"/>
                        </a:rPr>
                        <a:t>05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Canva Sans Bold"/>
                          <a:ea typeface="Canva Sans Bold"/>
                          <a:cs typeface="Canva Sans Bold"/>
                          <a:sym typeface="Canva Sans Bold"/>
                        </a:rPr>
                        <a:t>UI Interfacing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431807" indent="-215904" lvl="1">
                        <a:lnSpc>
                          <a:spcPts val="2800"/>
                        </a:lnSpc>
                        <a:buFont typeface="Arial"/>
                        <a:buChar char="•"/>
                        <a:defRPr/>
                      </a:pPr>
                      <a:r>
                        <a:rPr lang="en-US" sz="2000">
                          <a:solidFill>
                            <a:srgbClr val="FFFFFF"/>
                          </a:solidFill>
                          <a:latin typeface="Canva Sans"/>
                          <a:ea typeface="Canva Sans"/>
                          <a:cs typeface="Canva Sans"/>
                          <a:sym typeface="Canva Sans"/>
                        </a:rPr>
                        <a:t>Sumit</a:t>
                      </a:r>
                      <a:endParaRPr lang="en-US" sz="1100"/>
                    </a:p>
                    <a:p>
                      <a:pPr algn="l" marL="431807" indent="-215904" lvl="1">
                        <a:lnSpc>
                          <a:spcPts val="2800"/>
                        </a:lnSpc>
                        <a:buFont typeface="Arial"/>
                        <a:buChar char="•"/>
                      </a:pPr>
                      <a:r>
                        <a:rPr lang="en-US" sz="2000">
                          <a:solidFill>
                            <a:srgbClr val="FFFFFF"/>
                          </a:solidFill>
                          <a:latin typeface="Canva Sans"/>
                          <a:ea typeface="Canva Sans"/>
                          <a:cs typeface="Canva Sans"/>
                          <a:sym typeface="Canva Sans"/>
                        </a:rPr>
                        <a:t>Suryam Gautam</a:t>
                      </a:r>
                    </a:p>
                    <a:p>
                      <a:pPr algn="l" marL="431807" indent="-215904" lvl="1">
                        <a:lnSpc>
                          <a:spcPts val="2800"/>
                        </a:lnSpc>
                        <a:buFont typeface="Arial"/>
                        <a:buChar char="•"/>
                      </a:pPr>
                      <a:r>
                        <a:rPr lang="en-US" sz="2000">
                          <a:solidFill>
                            <a:srgbClr val="FFFFFF"/>
                          </a:solidFill>
                          <a:latin typeface="Canva Sans"/>
                          <a:ea typeface="Canva Sans"/>
                          <a:cs typeface="Canva Sans"/>
                          <a:sym typeface="Canva Sans"/>
                        </a:rPr>
                        <a:t>Govardhan Reddy</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30600">
                <a:tc>
                  <a:txBody>
                    <a:bodyPr anchor="t" rtlCol="false"/>
                    <a:lstStyle/>
                    <a:p>
                      <a:pPr algn="ctr">
                        <a:lnSpc>
                          <a:spcPts val="2800"/>
                        </a:lnSpc>
                        <a:defRPr/>
                      </a:pPr>
                      <a:r>
                        <a:rPr lang="en-US" sz="2000">
                          <a:solidFill>
                            <a:srgbClr val="FFFFFF"/>
                          </a:solidFill>
                          <a:latin typeface="Canva Sans"/>
                          <a:ea typeface="Canva Sans"/>
                          <a:cs typeface="Canva Sans"/>
                          <a:sym typeface="Canva Sans"/>
                        </a:rPr>
                        <a:t>06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2800"/>
                        </a:lnSpc>
                        <a:defRPr/>
                      </a:pPr>
                      <a:r>
                        <a:rPr lang="en-US" sz="2000" b="true">
                          <a:solidFill>
                            <a:srgbClr val="FFFFFF"/>
                          </a:solidFill>
                          <a:latin typeface="Canva Sans Bold"/>
                          <a:ea typeface="Canva Sans Bold"/>
                          <a:cs typeface="Canva Sans Bold"/>
                          <a:sym typeface="Canva Sans Bold"/>
                        </a:rPr>
                        <a:t>Resource Management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l" marL="431807" indent="-215904" lvl="1">
                        <a:lnSpc>
                          <a:spcPts val="2800"/>
                        </a:lnSpc>
                        <a:buFont typeface="Arial"/>
                        <a:buChar char="•"/>
                        <a:defRPr/>
                      </a:pPr>
                      <a:r>
                        <a:rPr lang="en-US" sz="2000">
                          <a:solidFill>
                            <a:srgbClr val="FFFFFF"/>
                          </a:solidFill>
                          <a:latin typeface="Canva Sans"/>
                          <a:ea typeface="Canva Sans"/>
                          <a:cs typeface="Canva Sans"/>
                          <a:sym typeface="Canva Sans"/>
                        </a:rPr>
                        <a:t>Keerthana</a:t>
                      </a:r>
                      <a:endParaRPr lang="en-US" sz="1100"/>
                    </a:p>
                    <a:p>
                      <a:pPr algn="l" marL="431807" indent="-215904" lvl="1">
                        <a:lnSpc>
                          <a:spcPts val="2800"/>
                        </a:lnSpc>
                        <a:buFont typeface="Arial"/>
                        <a:buChar char="•"/>
                      </a:pPr>
                      <a:r>
                        <a:rPr lang="en-US" sz="2000">
                          <a:solidFill>
                            <a:srgbClr val="FFFFFF"/>
                          </a:solidFill>
                          <a:latin typeface="Canva Sans"/>
                          <a:ea typeface="Canva Sans"/>
                          <a:cs typeface="Canva Sans"/>
                          <a:sym typeface="Canva Sans"/>
                        </a:rPr>
                        <a:t>Authy saha</a:t>
                      </a:r>
                    </a:p>
                    <a:p>
                      <a:pPr algn="l" marL="431807" indent="-215904" lvl="1">
                        <a:lnSpc>
                          <a:spcPts val="2800"/>
                        </a:lnSpc>
                        <a:buFont typeface="Arial"/>
                        <a:buChar char="•"/>
                      </a:pPr>
                      <a:r>
                        <a:rPr lang="en-US" sz="2000">
                          <a:solidFill>
                            <a:srgbClr val="FFFFFF"/>
                          </a:solidFill>
                          <a:latin typeface="Canva Sans"/>
                          <a:ea typeface="Canva Sans"/>
                          <a:cs typeface="Canva Sans"/>
                          <a:sym typeface="Canva Sans"/>
                        </a:rPr>
                        <a:t>Praphul Chandra</a:t>
                      </a:r>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609591" y="451525"/>
            <a:ext cx="11915605" cy="949056"/>
          </a:xfrm>
          <a:prstGeom prst="rect">
            <a:avLst/>
          </a:prstGeom>
        </p:spPr>
        <p:txBody>
          <a:bodyPr anchor="t" rtlCol="false" tIns="0" lIns="0" bIns="0" rIns="0">
            <a:spAutoFit/>
          </a:bodyPr>
          <a:lstStyle/>
          <a:p>
            <a:pPr algn="l">
              <a:lnSpc>
                <a:spcPts val="7414"/>
              </a:lnSpc>
            </a:pPr>
            <a:r>
              <a:rPr lang="en-US" sz="6283" b="true">
                <a:solidFill>
                  <a:srgbClr val="FFFFFF"/>
                </a:solidFill>
                <a:latin typeface="HK Grotesk Bold"/>
                <a:ea typeface="HK Grotesk Bold"/>
                <a:cs typeface="HK Grotesk Bold"/>
                <a:sym typeface="HK Grotesk Bold"/>
              </a:rPr>
              <a:t>PROJECT RESPONSIBILITIES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001629" y="4222663"/>
            <a:ext cx="8115300" cy="1065714"/>
          </a:xfrm>
          <a:prstGeom prst="rect">
            <a:avLst/>
          </a:prstGeom>
        </p:spPr>
        <p:txBody>
          <a:bodyPr anchor="t" rtlCol="false" tIns="0" lIns="0" bIns="0" rIns="0">
            <a:spAutoFit/>
          </a:bodyPr>
          <a:lstStyle/>
          <a:p>
            <a:pPr algn="l">
              <a:lnSpc>
                <a:spcPts val="8345"/>
              </a:lnSpc>
            </a:pPr>
            <a:r>
              <a:rPr lang="en-US" sz="7072" b="true">
                <a:solidFill>
                  <a:srgbClr val="252525"/>
                </a:solidFill>
                <a:latin typeface="HK Grotesk Bold"/>
                <a:ea typeface="HK Grotesk Bold"/>
                <a:cs typeface="HK Grotesk Bold"/>
                <a:sym typeface="HK Grotesk Bold"/>
              </a:rPr>
              <a:t>THANK YOU</a:t>
            </a:r>
          </a:p>
        </p:txBody>
      </p:sp>
      <p:sp>
        <p:nvSpPr>
          <p:cNvPr name="Freeform 3" id="3"/>
          <p:cNvSpPr/>
          <p:nvPr/>
        </p:nvSpPr>
        <p:spPr>
          <a:xfrm flipH="false" flipV="false" rot="-8692466">
            <a:off x="12324468" y="-4335787"/>
            <a:ext cx="8970610" cy="7437451"/>
          </a:xfrm>
          <a:custGeom>
            <a:avLst/>
            <a:gdLst/>
            <a:ahLst/>
            <a:cxnLst/>
            <a:rect r="r" b="b" t="t" l="l"/>
            <a:pathLst>
              <a:path h="7437451" w="8970610">
                <a:moveTo>
                  <a:pt x="0" y="0"/>
                </a:moveTo>
                <a:lnTo>
                  <a:pt x="8970610" y="0"/>
                </a:lnTo>
                <a:lnTo>
                  <a:pt x="8970610" y="7437451"/>
                </a:lnTo>
                <a:lnTo>
                  <a:pt x="0" y="74374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03027" y="7194492"/>
            <a:ext cx="9213902" cy="5377568"/>
          </a:xfrm>
          <a:custGeom>
            <a:avLst/>
            <a:gdLst/>
            <a:ahLst/>
            <a:cxnLst/>
            <a:rect r="r" b="b" t="t" l="l"/>
            <a:pathLst>
              <a:path h="5377568" w="9213902">
                <a:moveTo>
                  <a:pt x="0" y="0"/>
                </a:moveTo>
                <a:lnTo>
                  <a:pt x="9213902" y="0"/>
                </a:lnTo>
                <a:lnTo>
                  <a:pt x="9213902" y="5377569"/>
                </a:lnTo>
                <a:lnTo>
                  <a:pt x="0" y="5377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4689" y="0"/>
            <a:ext cx="10508809" cy="10339270"/>
          </a:xfrm>
          <a:custGeom>
            <a:avLst/>
            <a:gdLst/>
            <a:ahLst/>
            <a:cxnLst/>
            <a:rect r="r" b="b" t="t" l="l"/>
            <a:pathLst>
              <a:path h="10339270" w="10508809">
                <a:moveTo>
                  <a:pt x="0" y="0"/>
                </a:moveTo>
                <a:lnTo>
                  <a:pt x="10508809" y="0"/>
                </a:lnTo>
                <a:lnTo>
                  <a:pt x="10508809" y="10339270"/>
                </a:lnTo>
                <a:lnTo>
                  <a:pt x="0" y="10339270"/>
                </a:lnTo>
                <a:lnTo>
                  <a:pt x="0" y="0"/>
                </a:lnTo>
                <a:close/>
              </a:path>
            </a:pathLst>
          </a:custGeom>
          <a:blipFill>
            <a:blip r:embed="rId6"/>
            <a:stretch>
              <a:fillRect l="-13133" t="0" r="-20682" b="-987"/>
            </a:stretch>
          </a:blipFill>
        </p:spPr>
      </p:sp>
      <p:sp>
        <p:nvSpPr>
          <p:cNvPr name="TextBox 6" id="6"/>
          <p:cNvSpPr txBox="true"/>
          <p:nvPr/>
        </p:nvSpPr>
        <p:spPr>
          <a:xfrm rot="0">
            <a:off x="13916592" y="5304257"/>
            <a:ext cx="3721628" cy="769605"/>
          </a:xfrm>
          <a:prstGeom prst="rect">
            <a:avLst/>
          </a:prstGeom>
        </p:spPr>
        <p:txBody>
          <a:bodyPr anchor="t" rtlCol="false" tIns="0" lIns="0" bIns="0" rIns="0">
            <a:spAutoFit/>
          </a:bodyPr>
          <a:lstStyle/>
          <a:p>
            <a:pPr algn="ctr">
              <a:lnSpc>
                <a:spcPts val="6287"/>
              </a:lnSpc>
            </a:pPr>
            <a:r>
              <a:rPr lang="en-US" sz="4490" b="true">
                <a:solidFill>
                  <a:srgbClr val="000000"/>
                </a:solidFill>
                <a:latin typeface="Canva Sans Bold"/>
                <a:ea typeface="Canva Sans Bold"/>
                <a:cs typeface="Canva Sans Bold"/>
                <a:sym typeface="Canva Sans Bold"/>
              </a:rPr>
              <a:t>- By GROUP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5977496">
            <a:off x="12842690" y="-1679059"/>
            <a:ext cx="11196923" cy="9283267"/>
          </a:xfrm>
          <a:custGeom>
            <a:avLst/>
            <a:gdLst/>
            <a:ahLst/>
            <a:cxnLst/>
            <a:rect r="r" b="b" t="t" l="l"/>
            <a:pathLst>
              <a:path h="9283267" w="11196923">
                <a:moveTo>
                  <a:pt x="0" y="0"/>
                </a:moveTo>
                <a:lnTo>
                  <a:pt x="11196923" y="0"/>
                </a:lnTo>
                <a:lnTo>
                  <a:pt x="11196923" y="9283267"/>
                </a:lnTo>
                <a:lnTo>
                  <a:pt x="0" y="9283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19298" y="2249998"/>
            <a:ext cx="15860544" cy="6657816"/>
          </a:xfrm>
          <a:prstGeom prst="rect">
            <a:avLst/>
          </a:prstGeom>
        </p:spPr>
        <p:txBody>
          <a:bodyPr anchor="t" rtlCol="false" tIns="0" lIns="0" bIns="0" rIns="0">
            <a:spAutoFit/>
          </a:bodyPr>
          <a:lstStyle/>
          <a:p>
            <a:pPr algn="l">
              <a:lnSpc>
                <a:spcPts val="5789"/>
              </a:lnSpc>
            </a:pPr>
            <a:r>
              <a:rPr lang="en-US" sz="4135" spc="-41" b="true">
                <a:solidFill>
                  <a:srgbClr val="FFFFFF"/>
                </a:solidFill>
                <a:latin typeface="Halant Medium"/>
                <a:ea typeface="Halant Medium"/>
                <a:cs typeface="Halant Medium"/>
                <a:sym typeface="Halant Medium"/>
              </a:rPr>
              <a:t>Problem Description</a:t>
            </a:r>
          </a:p>
          <a:p>
            <a:pPr algn="l">
              <a:lnSpc>
                <a:spcPts val="3597"/>
              </a:lnSpc>
              <a:spcBef>
                <a:spcPct val="0"/>
              </a:spcBef>
            </a:pPr>
            <a:r>
              <a:rPr lang="en-US" sz="2569" spc="-25">
                <a:solidFill>
                  <a:srgbClr val="FFFFFF"/>
                </a:solidFill>
                <a:latin typeface="Assistant"/>
                <a:ea typeface="Assistant"/>
                <a:cs typeface="Assistant"/>
                <a:sym typeface="Assistant"/>
              </a:rPr>
              <a:t> • </a:t>
            </a:r>
            <a:r>
              <a:rPr lang="en-US" sz="2569" spc="-25">
                <a:solidFill>
                  <a:srgbClr val="FFFFFF"/>
                </a:solidFill>
                <a:latin typeface="Assistant"/>
                <a:ea typeface="Assistant"/>
                <a:cs typeface="Assistant"/>
                <a:sym typeface="Assistant"/>
              </a:rPr>
              <a:t>Dev</a:t>
            </a:r>
            <a:r>
              <a:rPr lang="en-US" sz="2569" spc="-25">
                <a:solidFill>
                  <a:srgbClr val="FFFFFF"/>
                </a:solidFill>
                <a:latin typeface="Assistant"/>
                <a:ea typeface="Assistant"/>
                <a:cs typeface="Assistant"/>
                <a:sym typeface="Assistant"/>
              </a:rPr>
              <a:t>elop a Q&amp;A system platform where questions can be posted and answers (textual) may be received.</a:t>
            </a:r>
          </a:p>
          <a:p>
            <a:pPr algn="l">
              <a:lnSpc>
                <a:spcPts val="5789"/>
              </a:lnSpc>
              <a:spcBef>
                <a:spcPct val="0"/>
              </a:spcBef>
            </a:pPr>
            <a:r>
              <a:rPr lang="en-US" b="true" sz="4135" spc="-41">
                <a:solidFill>
                  <a:srgbClr val="FFFFFF"/>
                </a:solidFill>
                <a:latin typeface="Halant Medium"/>
                <a:ea typeface="Halant Medium"/>
                <a:cs typeface="Halant Medium"/>
                <a:sym typeface="Halant Medium"/>
              </a:rPr>
              <a:t>Primary Objectives:</a:t>
            </a:r>
          </a:p>
          <a:p>
            <a:pPr algn="l">
              <a:lnSpc>
                <a:spcPts val="3597"/>
              </a:lnSpc>
              <a:spcBef>
                <a:spcPct val="0"/>
              </a:spcBef>
            </a:pPr>
            <a:r>
              <a:rPr lang="en-US" sz="2569" spc="-25">
                <a:solidFill>
                  <a:srgbClr val="FFFFFF"/>
                </a:solidFill>
                <a:latin typeface="Assistant"/>
                <a:ea typeface="Assistant"/>
                <a:cs typeface="Assistant"/>
                <a:sym typeface="Assistant"/>
              </a:rPr>
              <a:t> • Enable basic search on the Q&amp;A archive</a:t>
            </a:r>
          </a:p>
          <a:p>
            <a:pPr algn="l">
              <a:lnSpc>
                <a:spcPts val="3597"/>
              </a:lnSpc>
              <a:spcBef>
                <a:spcPct val="0"/>
              </a:spcBef>
            </a:pPr>
            <a:r>
              <a:rPr lang="en-US" sz="2569" spc="-25">
                <a:solidFill>
                  <a:srgbClr val="FFFFFF"/>
                </a:solidFill>
                <a:latin typeface="Assistant"/>
                <a:ea typeface="Assistant"/>
                <a:cs typeface="Assistant"/>
                <a:sym typeface="Assistant"/>
              </a:rPr>
              <a:t> • Analyze sentiment of an answer</a:t>
            </a:r>
          </a:p>
          <a:p>
            <a:pPr algn="l">
              <a:lnSpc>
                <a:spcPts val="3597"/>
              </a:lnSpc>
              <a:spcBef>
                <a:spcPct val="0"/>
              </a:spcBef>
            </a:pPr>
            <a:r>
              <a:rPr lang="en-US" sz="2569" spc="-25">
                <a:solidFill>
                  <a:srgbClr val="FFFFFF"/>
                </a:solidFill>
                <a:latin typeface="Assistant"/>
                <a:ea typeface="Assistant"/>
                <a:cs typeface="Assistant"/>
                <a:sym typeface="Assistant"/>
              </a:rPr>
              <a:t> • Assign credits/ratings to registered members</a:t>
            </a:r>
          </a:p>
          <a:p>
            <a:pPr algn="l">
              <a:lnSpc>
                <a:spcPts val="3597"/>
              </a:lnSpc>
              <a:spcBef>
                <a:spcPct val="0"/>
              </a:spcBef>
            </a:pPr>
            <a:r>
              <a:rPr lang="en-US" sz="2569" spc="-25">
                <a:solidFill>
                  <a:srgbClr val="FFFFFF"/>
                </a:solidFill>
                <a:latin typeface="Assistant"/>
                <a:ea typeface="Assistant"/>
                <a:cs typeface="Assistant"/>
                <a:sym typeface="Assistant"/>
              </a:rPr>
              <a:t> • Use of the platform for receiving class feedback</a:t>
            </a:r>
          </a:p>
          <a:p>
            <a:pPr algn="l">
              <a:lnSpc>
                <a:spcPts val="5789"/>
              </a:lnSpc>
              <a:spcBef>
                <a:spcPct val="0"/>
              </a:spcBef>
            </a:pPr>
            <a:r>
              <a:rPr lang="en-US" b="true" sz="4135" spc="-41">
                <a:solidFill>
                  <a:srgbClr val="FFFFFF"/>
                </a:solidFill>
                <a:latin typeface="Halant Medium"/>
                <a:ea typeface="Halant Medium"/>
                <a:cs typeface="Halant Medium"/>
                <a:sym typeface="Halant Medium"/>
              </a:rPr>
              <a:t>Secondary Objectives:</a:t>
            </a:r>
          </a:p>
          <a:p>
            <a:pPr algn="l">
              <a:lnSpc>
                <a:spcPts val="3597"/>
              </a:lnSpc>
              <a:spcBef>
                <a:spcPct val="0"/>
              </a:spcBef>
            </a:pPr>
            <a:r>
              <a:rPr lang="en-US" sz="2569" spc="-25">
                <a:solidFill>
                  <a:srgbClr val="FFFFFF"/>
                </a:solidFill>
                <a:latin typeface="Assistant"/>
                <a:ea typeface="Assistant"/>
                <a:cs typeface="Assistant"/>
                <a:sym typeface="Assistant"/>
              </a:rPr>
              <a:t> • Enables users to log in from different terminals from different physical machines</a:t>
            </a:r>
          </a:p>
          <a:p>
            <a:pPr algn="l">
              <a:lnSpc>
                <a:spcPts val="3597"/>
              </a:lnSpc>
              <a:spcBef>
                <a:spcPct val="0"/>
              </a:spcBef>
            </a:pPr>
            <a:r>
              <a:rPr lang="en-US" sz="2569" spc="-25">
                <a:solidFill>
                  <a:srgbClr val="FFFFFF"/>
                </a:solidFill>
                <a:latin typeface="Assistant"/>
                <a:ea typeface="Assistant"/>
                <a:cs typeface="Assistant"/>
                <a:sym typeface="Assistant"/>
              </a:rPr>
              <a:t> • Enables Manager/User registration and authentication (using some hash-based password)</a:t>
            </a:r>
          </a:p>
          <a:p>
            <a:pPr algn="l">
              <a:lnSpc>
                <a:spcPts val="3597"/>
              </a:lnSpc>
              <a:spcBef>
                <a:spcPct val="0"/>
              </a:spcBef>
            </a:pPr>
            <a:r>
              <a:rPr lang="en-US" sz="2569" spc="-25">
                <a:solidFill>
                  <a:srgbClr val="FFFFFF"/>
                </a:solidFill>
                <a:latin typeface="Assistant"/>
                <a:ea typeface="Assistant"/>
                <a:cs typeface="Assistant"/>
                <a:sym typeface="Assistant"/>
              </a:rPr>
              <a:t> • A user-friendly text interface</a:t>
            </a:r>
          </a:p>
          <a:p>
            <a:pPr algn="l">
              <a:lnSpc>
                <a:spcPts val="3597"/>
              </a:lnSpc>
              <a:spcBef>
                <a:spcPct val="0"/>
              </a:spcBef>
            </a:pPr>
            <a:r>
              <a:rPr lang="en-US" sz="2569" spc="-25">
                <a:solidFill>
                  <a:srgbClr val="FFFFFF"/>
                </a:solidFill>
                <a:latin typeface="Assistant"/>
                <a:ea typeface="Assistant"/>
                <a:cs typeface="Assistant"/>
                <a:sym typeface="Assistant"/>
              </a:rPr>
              <a:t> • A multithreaded platform</a:t>
            </a:r>
          </a:p>
          <a:p>
            <a:pPr algn="l">
              <a:lnSpc>
                <a:spcPts val="3597"/>
              </a:lnSpc>
              <a:spcBef>
                <a:spcPct val="0"/>
              </a:spcBef>
            </a:pPr>
          </a:p>
        </p:txBody>
      </p:sp>
      <p:sp>
        <p:nvSpPr>
          <p:cNvPr name="TextBox 4" id="4"/>
          <p:cNvSpPr txBox="true"/>
          <p:nvPr/>
        </p:nvSpPr>
        <p:spPr>
          <a:xfrm rot="0">
            <a:off x="656690" y="532463"/>
            <a:ext cx="1885905" cy="1002000"/>
          </a:xfrm>
          <a:prstGeom prst="rect">
            <a:avLst/>
          </a:prstGeom>
        </p:spPr>
        <p:txBody>
          <a:bodyPr anchor="t" rtlCol="false" tIns="0" lIns="0" bIns="0" rIns="0">
            <a:spAutoFit/>
          </a:bodyPr>
          <a:lstStyle/>
          <a:p>
            <a:pPr algn="l" marL="0" indent="0" lvl="0">
              <a:lnSpc>
                <a:spcPts val="7910"/>
              </a:lnSpc>
              <a:spcBef>
                <a:spcPct val="0"/>
              </a:spcBef>
            </a:pPr>
            <a:r>
              <a:rPr lang="en-US" b="true" sz="6703" u="none">
                <a:solidFill>
                  <a:srgbClr val="FFFFFF">
                    <a:alpha val="60000"/>
                  </a:srgbClr>
                </a:solidFill>
                <a:latin typeface="HK Grotesk Bold"/>
                <a:ea typeface="HK Grotesk Bold"/>
                <a:cs typeface="HK Grotesk Bold"/>
                <a:sym typeface="HK Grotesk Bold"/>
              </a:rPr>
              <a:t>02</a:t>
            </a:r>
          </a:p>
        </p:txBody>
      </p:sp>
      <p:sp>
        <p:nvSpPr>
          <p:cNvPr name="TextBox 5" id="5"/>
          <p:cNvSpPr txBox="true"/>
          <p:nvPr/>
        </p:nvSpPr>
        <p:spPr>
          <a:xfrm rot="0">
            <a:off x="1910239" y="451522"/>
            <a:ext cx="8934485" cy="1154356"/>
          </a:xfrm>
          <a:prstGeom prst="rect">
            <a:avLst/>
          </a:prstGeom>
        </p:spPr>
        <p:txBody>
          <a:bodyPr anchor="t" rtlCol="false" tIns="0" lIns="0" bIns="0" rIns="0">
            <a:spAutoFit/>
          </a:bodyPr>
          <a:lstStyle/>
          <a:p>
            <a:pPr algn="l">
              <a:lnSpc>
                <a:spcPts val="9018"/>
              </a:lnSpc>
            </a:pPr>
            <a:r>
              <a:rPr lang="en-US" sz="7642" b="true">
                <a:solidFill>
                  <a:srgbClr val="FFFFFF"/>
                </a:solidFill>
                <a:latin typeface="HK Grotesk Bold"/>
                <a:ea typeface="HK Grotesk Bold"/>
                <a:cs typeface="HK Grotesk Bold"/>
                <a:sym typeface="HK Grotesk Bold"/>
              </a:rPr>
              <a:t>Q&amp;A System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390989">
            <a:off x="14082254" y="-4696650"/>
            <a:ext cx="12256213" cy="10963740"/>
          </a:xfrm>
          <a:custGeom>
            <a:avLst/>
            <a:gdLst/>
            <a:ahLst/>
            <a:cxnLst/>
            <a:rect r="r" b="b" t="t" l="l"/>
            <a:pathLst>
              <a:path h="10963740" w="12256213">
                <a:moveTo>
                  <a:pt x="0" y="0"/>
                </a:moveTo>
                <a:lnTo>
                  <a:pt x="12256213" y="0"/>
                </a:lnTo>
                <a:lnTo>
                  <a:pt x="12256213" y="10963740"/>
                </a:lnTo>
                <a:lnTo>
                  <a:pt x="0" y="109637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9078" y="5501222"/>
            <a:ext cx="1125102" cy="867351"/>
          </a:xfrm>
          <a:custGeom>
            <a:avLst/>
            <a:gdLst/>
            <a:ahLst/>
            <a:cxnLst/>
            <a:rect r="r" b="b" t="t" l="l"/>
            <a:pathLst>
              <a:path h="867351" w="1125102">
                <a:moveTo>
                  <a:pt x="0" y="0"/>
                </a:moveTo>
                <a:lnTo>
                  <a:pt x="1125102" y="0"/>
                </a:lnTo>
                <a:lnTo>
                  <a:pt x="1125102" y="867351"/>
                </a:lnTo>
                <a:lnTo>
                  <a:pt x="0" y="867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2404180" y="5934897"/>
            <a:ext cx="3534712" cy="1146784"/>
          </a:xfrm>
          <a:prstGeom prst="line">
            <a:avLst/>
          </a:prstGeom>
          <a:ln cap="flat" w="38100">
            <a:solidFill>
              <a:srgbClr val="000000"/>
            </a:solidFill>
            <a:prstDash val="solid"/>
            <a:headEnd type="none" len="sm" w="sm"/>
            <a:tailEnd type="triangle" len="med" w="lg"/>
          </a:ln>
        </p:spPr>
      </p:sp>
      <p:sp>
        <p:nvSpPr>
          <p:cNvPr name="AutoShape 5" id="5"/>
          <p:cNvSpPr/>
          <p:nvPr/>
        </p:nvSpPr>
        <p:spPr>
          <a:xfrm flipV="true">
            <a:off x="2404180" y="4334982"/>
            <a:ext cx="3445429" cy="1599915"/>
          </a:xfrm>
          <a:prstGeom prst="line">
            <a:avLst/>
          </a:prstGeom>
          <a:ln cap="flat" w="38100">
            <a:solidFill>
              <a:srgbClr val="000000"/>
            </a:solidFill>
            <a:prstDash val="solid"/>
            <a:headEnd type="none" len="sm" w="sm"/>
            <a:tailEnd type="triangle" len="med" w="lg"/>
          </a:ln>
        </p:spPr>
      </p:sp>
      <p:sp>
        <p:nvSpPr>
          <p:cNvPr name="AutoShape 6" id="6"/>
          <p:cNvSpPr/>
          <p:nvPr/>
        </p:nvSpPr>
        <p:spPr>
          <a:xfrm>
            <a:off x="2404180" y="5934897"/>
            <a:ext cx="3423211" cy="2806150"/>
          </a:xfrm>
          <a:prstGeom prst="line">
            <a:avLst/>
          </a:prstGeom>
          <a:ln cap="flat" w="38100">
            <a:solidFill>
              <a:srgbClr val="000000"/>
            </a:solidFill>
            <a:prstDash val="solid"/>
            <a:headEnd type="none" len="sm" w="sm"/>
            <a:tailEnd type="triangle" len="med" w="lg"/>
          </a:ln>
        </p:spPr>
      </p:sp>
      <p:sp>
        <p:nvSpPr>
          <p:cNvPr name="AutoShape 7" id="7"/>
          <p:cNvSpPr/>
          <p:nvPr/>
        </p:nvSpPr>
        <p:spPr>
          <a:xfrm flipV="true">
            <a:off x="2404180" y="2818528"/>
            <a:ext cx="3554790" cy="3116370"/>
          </a:xfrm>
          <a:prstGeom prst="line">
            <a:avLst/>
          </a:prstGeom>
          <a:ln cap="flat" w="28575">
            <a:solidFill>
              <a:srgbClr val="000000"/>
            </a:solidFill>
            <a:prstDash val="solid"/>
            <a:headEnd type="none" len="sm" w="sm"/>
            <a:tailEnd type="triangle" len="med" w="lg"/>
          </a:ln>
        </p:spPr>
      </p:sp>
      <p:sp>
        <p:nvSpPr>
          <p:cNvPr name="AutoShape 8" id="8"/>
          <p:cNvSpPr/>
          <p:nvPr/>
        </p:nvSpPr>
        <p:spPr>
          <a:xfrm>
            <a:off x="2404180" y="5934897"/>
            <a:ext cx="3281909" cy="0"/>
          </a:xfrm>
          <a:prstGeom prst="line">
            <a:avLst/>
          </a:prstGeom>
          <a:ln cap="flat" w="38100">
            <a:solidFill>
              <a:srgbClr val="000000"/>
            </a:solidFill>
            <a:prstDash val="solid"/>
            <a:headEnd type="none" len="sm" w="sm"/>
            <a:tailEnd type="triangle" len="med" w="lg"/>
          </a:ln>
        </p:spPr>
      </p:sp>
      <p:grpSp>
        <p:nvGrpSpPr>
          <p:cNvPr name="Group 9" id="9"/>
          <p:cNvGrpSpPr/>
          <p:nvPr/>
        </p:nvGrpSpPr>
        <p:grpSpPr>
          <a:xfrm rot="0">
            <a:off x="5849610" y="3894034"/>
            <a:ext cx="9390034" cy="881897"/>
            <a:chOff x="0" y="0"/>
            <a:chExt cx="12520045" cy="1175863"/>
          </a:xfrm>
        </p:grpSpPr>
        <p:sp>
          <p:nvSpPr>
            <p:cNvPr name="Freeform 10" id="10"/>
            <p:cNvSpPr/>
            <p:nvPr/>
          </p:nvSpPr>
          <p:spPr>
            <a:xfrm flipH="false" flipV="false" rot="0">
              <a:off x="0" y="0"/>
              <a:ext cx="1381890" cy="1175863"/>
            </a:xfrm>
            <a:custGeom>
              <a:avLst/>
              <a:gdLst/>
              <a:ahLst/>
              <a:cxnLst/>
              <a:rect r="r" b="b" t="t" l="l"/>
              <a:pathLst>
                <a:path h="1175863" w="1381890">
                  <a:moveTo>
                    <a:pt x="0" y="0"/>
                  </a:moveTo>
                  <a:lnTo>
                    <a:pt x="1381890" y="0"/>
                  </a:lnTo>
                  <a:lnTo>
                    <a:pt x="1381890" y="1175863"/>
                  </a:lnTo>
                  <a:lnTo>
                    <a:pt x="0" y="1175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054154" y="284401"/>
              <a:ext cx="10465891" cy="503767"/>
            </a:xfrm>
            <a:prstGeom prst="rect">
              <a:avLst/>
            </a:prstGeom>
          </p:spPr>
          <p:txBody>
            <a:bodyPr anchor="t" rtlCol="false" tIns="0" lIns="0" bIns="0" rIns="0">
              <a:spAutoFit/>
            </a:bodyPr>
            <a:lstStyle/>
            <a:p>
              <a:pPr algn="l">
                <a:lnSpc>
                  <a:spcPts val="2949"/>
                </a:lnSpc>
                <a:spcBef>
                  <a:spcPct val="0"/>
                </a:spcBef>
              </a:pPr>
              <a:r>
                <a:rPr lang="en-US" b="true" sz="2499">
                  <a:solidFill>
                    <a:srgbClr val="000000"/>
                  </a:solidFill>
                  <a:latin typeface="HK Grotesk Bold"/>
                  <a:ea typeface="HK Grotesk Bold"/>
                  <a:cs typeface="HK Grotesk Bold"/>
                  <a:sym typeface="HK Grotesk Bold"/>
                </a:rPr>
                <a:t>&gt; </a:t>
              </a:r>
              <a:r>
                <a:rPr lang="en-US" b="true" sz="2499">
                  <a:solidFill>
                    <a:srgbClr val="000000"/>
                  </a:solidFill>
                  <a:latin typeface="HK Grotesk Bold"/>
                  <a:ea typeface="HK Grotesk Bold"/>
                  <a:cs typeface="HK Grotesk Bold"/>
                  <a:sym typeface="HK Grotesk Bold"/>
                </a:rPr>
                <a:t>Post Question → Store in File &amp; Notify Users</a:t>
              </a:r>
            </a:p>
          </p:txBody>
        </p:sp>
      </p:grpSp>
      <p:grpSp>
        <p:nvGrpSpPr>
          <p:cNvPr name="Group 12" id="12"/>
          <p:cNvGrpSpPr/>
          <p:nvPr/>
        </p:nvGrpSpPr>
        <p:grpSpPr>
          <a:xfrm rot="0">
            <a:off x="5938892" y="6524365"/>
            <a:ext cx="8944085" cy="1114633"/>
            <a:chOff x="0" y="0"/>
            <a:chExt cx="11925447" cy="1486177"/>
          </a:xfrm>
        </p:grpSpPr>
        <p:sp>
          <p:nvSpPr>
            <p:cNvPr name="TextBox 13" id="13"/>
            <p:cNvSpPr txBox="true"/>
            <p:nvPr/>
          </p:nvSpPr>
          <p:spPr>
            <a:xfrm rot="0">
              <a:off x="1935111" y="374154"/>
              <a:ext cx="9990336" cy="503767"/>
            </a:xfrm>
            <a:prstGeom prst="rect">
              <a:avLst/>
            </a:prstGeom>
          </p:spPr>
          <p:txBody>
            <a:bodyPr anchor="t" rtlCol="false" tIns="0" lIns="0" bIns="0" rIns="0">
              <a:spAutoFit/>
            </a:bodyPr>
            <a:lstStyle/>
            <a:p>
              <a:pPr algn="l">
                <a:lnSpc>
                  <a:spcPts val="2950"/>
                </a:lnSpc>
                <a:spcBef>
                  <a:spcPct val="0"/>
                </a:spcBef>
              </a:pPr>
              <a:r>
                <a:rPr lang="en-US" b="true" sz="2500">
                  <a:solidFill>
                    <a:srgbClr val="000000"/>
                  </a:solidFill>
                  <a:latin typeface="HK Grotesk Bold"/>
                  <a:ea typeface="HK Grotesk Bold"/>
                  <a:cs typeface="HK Grotesk Bold"/>
                  <a:sym typeface="HK Grotesk Bold"/>
                </a:rPr>
                <a:t>&gt; </a:t>
              </a:r>
              <a:r>
                <a:rPr lang="en-US" b="true" sz="2500">
                  <a:solidFill>
                    <a:srgbClr val="000000"/>
                  </a:solidFill>
                  <a:latin typeface="HK Grotesk Bold"/>
                  <a:ea typeface="HK Grotesk Bold"/>
                  <a:cs typeface="HK Grotesk Bold"/>
                  <a:sym typeface="HK Grotesk Bold"/>
                </a:rPr>
                <a:t>Answer a Question → Store Answer in File</a:t>
              </a:r>
            </a:p>
          </p:txBody>
        </p:sp>
      </p:grpSp>
      <p:grpSp>
        <p:nvGrpSpPr>
          <p:cNvPr name="Group 14" id="14"/>
          <p:cNvGrpSpPr/>
          <p:nvPr/>
        </p:nvGrpSpPr>
        <p:grpSpPr>
          <a:xfrm rot="0">
            <a:off x="6067975" y="2428299"/>
            <a:ext cx="8247027" cy="779935"/>
            <a:chOff x="0" y="0"/>
            <a:chExt cx="10996036" cy="1039913"/>
          </a:xfrm>
        </p:grpSpPr>
        <p:sp>
          <p:nvSpPr>
            <p:cNvPr name="Freeform 15" id="15"/>
            <p:cNvSpPr/>
            <p:nvPr/>
          </p:nvSpPr>
          <p:spPr>
            <a:xfrm flipH="false" flipV="false" rot="0">
              <a:off x="0" y="0"/>
              <a:ext cx="1432011" cy="1039913"/>
            </a:xfrm>
            <a:custGeom>
              <a:avLst/>
              <a:gdLst/>
              <a:ahLst/>
              <a:cxnLst/>
              <a:rect r="r" b="b" t="t" l="l"/>
              <a:pathLst>
                <a:path h="1039913" w="1432011">
                  <a:moveTo>
                    <a:pt x="0" y="0"/>
                  </a:moveTo>
                  <a:lnTo>
                    <a:pt x="1432011" y="0"/>
                  </a:lnTo>
                  <a:lnTo>
                    <a:pt x="1432011" y="1039913"/>
                  </a:lnTo>
                  <a:lnTo>
                    <a:pt x="0" y="1039913"/>
                  </a:lnTo>
                  <a:lnTo>
                    <a:pt x="0" y="0"/>
                  </a:lnTo>
                  <a:close/>
                </a:path>
              </a:pathLst>
            </a:custGeom>
            <a:blipFill>
              <a:blip r:embed="rId8"/>
              <a:stretch>
                <a:fillRect l="0" t="0" r="0" b="0"/>
              </a:stretch>
            </a:blipFill>
          </p:spPr>
        </p:sp>
        <p:sp>
          <p:nvSpPr>
            <p:cNvPr name="TextBox 16" id="16"/>
            <p:cNvSpPr txBox="true"/>
            <p:nvPr/>
          </p:nvSpPr>
          <p:spPr>
            <a:xfrm rot="0">
              <a:off x="1763731" y="268421"/>
              <a:ext cx="9232305" cy="503767"/>
            </a:xfrm>
            <a:prstGeom prst="rect">
              <a:avLst/>
            </a:prstGeom>
          </p:spPr>
          <p:txBody>
            <a:bodyPr anchor="t" rtlCol="false" tIns="0" lIns="0" bIns="0" rIns="0">
              <a:spAutoFit/>
            </a:bodyPr>
            <a:lstStyle/>
            <a:p>
              <a:pPr algn="l">
                <a:lnSpc>
                  <a:spcPts val="2950"/>
                </a:lnSpc>
                <a:spcBef>
                  <a:spcPct val="0"/>
                </a:spcBef>
              </a:pPr>
              <a:r>
                <a:rPr lang="en-US" b="true" sz="2500">
                  <a:solidFill>
                    <a:srgbClr val="000000"/>
                  </a:solidFill>
                  <a:latin typeface="HK Grotesk Bold"/>
                  <a:ea typeface="HK Grotesk Bold"/>
                  <a:cs typeface="HK Grotesk Bold"/>
                  <a:sym typeface="HK Grotesk Bold"/>
                </a:rPr>
                <a:t>&gt; </a:t>
              </a:r>
              <a:r>
                <a:rPr lang="en-US" b="true" sz="2500">
                  <a:solidFill>
                    <a:srgbClr val="000000"/>
                  </a:solidFill>
                  <a:latin typeface="HK Grotesk Bold"/>
                  <a:ea typeface="HK Grotesk Bold"/>
                  <a:cs typeface="HK Grotesk Bold"/>
                  <a:sym typeface="HK Grotesk Bold"/>
                </a:rPr>
                <a:t>Search Questions → Retrieve from File</a:t>
              </a:r>
            </a:p>
          </p:txBody>
        </p:sp>
      </p:grpSp>
      <p:grpSp>
        <p:nvGrpSpPr>
          <p:cNvPr name="Group 17" id="17"/>
          <p:cNvGrpSpPr/>
          <p:nvPr/>
        </p:nvGrpSpPr>
        <p:grpSpPr>
          <a:xfrm rot="0">
            <a:off x="5686089" y="5292880"/>
            <a:ext cx="9887302" cy="835048"/>
            <a:chOff x="0" y="0"/>
            <a:chExt cx="13183069" cy="1113398"/>
          </a:xfrm>
        </p:grpSpPr>
        <p:sp>
          <p:nvSpPr>
            <p:cNvPr name="Freeform 18" id="18"/>
            <p:cNvSpPr/>
            <p:nvPr/>
          </p:nvSpPr>
          <p:spPr>
            <a:xfrm flipH="false" flipV="false" rot="0">
              <a:off x="0" y="0"/>
              <a:ext cx="1928564" cy="1113398"/>
            </a:xfrm>
            <a:custGeom>
              <a:avLst/>
              <a:gdLst/>
              <a:ahLst/>
              <a:cxnLst/>
              <a:rect r="r" b="b" t="t" l="l"/>
              <a:pathLst>
                <a:path h="1113398" w="1928564">
                  <a:moveTo>
                    <a:pt x="0" y="0"/>
                  </a:moveTo>
                  <a:lnTo>
                    <a:pt x="1928564" y="0"/>
                  </a:lnTo>
                  <a:lnTo>
                    <a:pt x="1928564" y="1113398"/>
                  </a:lnTo>
                  <a:lnTo>
                    <a:pt x="0" y="1113398"/>
                  </a:lnTo>
                  <a:lnTo>
                    <a:pt x="0" y="0"/>
                  </a:lnTo>
                  <a:close/>
                </a:path>
              </a:pathLst>
            </a:custGeom>
            <a:blipFill>
              <a:blip r:embed="rId9"/>
              <a:stretch>
                <a:fillRect l="0" t="0" r="0" b="0"/>
              </a:stretch>
            </a:blipFill>
          </p:spPr>
        </p:sp>
        <p:sp>
          <p:nvSpPr>
            <p:cNvPr name="TextBox 19" id="19"/>
            <p:cNvSpPr txBox="true"/>
            <p:nvPr/>
          </p:nvSpPr>
          <p:spPr>
            <a:xfrm rot="0">
              <a:off x="2272182" y="88592"/>
              <a:ext cx="10910888" cy="1024805"/>
            </a:xfrm>
            <a:prstGeom prst="rect">
              <a:avLst/>
            </a:prstGeom>
          </p:spPr>
          <p:txBody>
            <a:bodyPr anchor="t" rtlCol="false" tIns="0" lIns="0" bIns="0" rIns="0">
              <a:spAutoFit/>
            </a:bodyPr>
            <a:lstStyle/>
            <a:p>
              <a:pPr algn="l">
                <a:lnSpc>
                  <a:spcPts val="3068"/>
                </a:lnSpc>
                <a:spcBef>
                  <a:spcPct val="0"/>
                </a:spcBef>
              </a:pPr>
              <a:r>
                <a:rPr lang="en-US" b="true" sz="2600">
                  <a:solidFill>
                    <a:srgbClr val="000000"/>
                  </a:solidFill>
                  <a:latin typeface="HK Grotesk Bold"/>
                  <a:ea typeface="HK Grotesk Bold"/>
                  <a:cs typeface="HK Grotesk Bold"/>
                  <a:sym typeface="HK Grotesk Bold"/>
                </a:rPr>
                <a:t>&gt; </a:t>
              </a:r>
              <a:r>
                <a:rPr lang="en-US" b="true" sz="2600">
                  <a:solidFill>
                    <a:srgbClr val="000000"/>
                  </a:solidFill>
                  <a:latin typeface="HK Grotesk Bold"/>
                  <a:ea typeface="HK Grotesk Bold"/>
                  <a:cs typeface="HK Grotesk Bold"/>
                  <a:sym typeface="HK Grotesk Bold"/>
                </a:rPr>
                <a:t>Submit Class Feedback → Store Anonymously</a:t>
              </a:r>
            </a:p>
            <a:p>
              <a:pPr algn="l">
                <a:lnSpc>
                  <a:spcPts val="3068"/>
                </a:lnSpc>
                <a:spcBef>
                  <a:spcPct val="0"/>
                </a:spcBef>
              </a:pPr>
              <a:r>
                <a:rPr lang="en-US" b="true" sz="2600">
                  <a:solidFill>
                    <a:srgbClr val="000000"/>
                  </a:solidFill>
                  <a:latin typeface="HK Grotesk Bold"/>
                  <a:ea typeface="HK Grotesk Bold"/>
                  <a:cs typeface="HK Grotesk Bold"/>
                  <a:sym typeface="HK Grotesk Bold"/>
                </a:rPr>
                <a:t>&gt; Sentiment based on no. of good and bad words</a:t>
              </a:r>
            </a:p>
          </p:txBody>
        </p:sp>
      </p:grpSp>
      <p:grpSp>
        <p:nvGrpSpPr>
          <p:cNvPr name="Group 20" id="20"/>
          <p:cNvGrpSpPr/>
          <p:nvPr/>
        </p:nvGrpSpPr>
        <p:grpSpPr>
          <a:xfrm rot="0">
            <a:off x="5849610" y="8324530"/>
            <a:ext cx="10006554" cy="755566"/>
            <a:chOff x="0" y="0"/>
            <a:chExt cx="13342073" cy="1007421"/>
          </a:xfrm>
        </p:grpSpPr>
        <p:sp>
          <p:nvSpPr>
            <p:cNvPr name="Freeform 21" id="21"/>
            <p:cNvSpPr/>
            <p:nvPr/>
          </p:nvSpPr>
          <p:spPr>
            <a:xfrm flipH="false" flipV="false" rot="0">
              <a:off x="0" y="0"/>
              <a:ext cx="1852935" cy="1007421"/>
            </a:xfrm>
            <a:custGeom>
              <a:avLst/>
              <a:gdLst/>
              <a:ahLst/>
              <a:cxnLst/>
              <a:rect r="r" b="b" t="t" l="l"/>
              <a:pathLst>
                <a:path h="1007421" w="1852935">
                  <a:moveTo>
                    <a:pt x="0" y="0"/>
                  </a:moveTo>
                  <a:lnTo>
                    <a:pt x="1852935" y="0"/>
                  </a:lnTo>
                  <a:lnTo>
                    <a:pt x="1852935" y="1007421"/>
                  </a:lnTo>
                  <a:lnTo>
                    <a:pt x="0" y="1007421"/>
                  </a:lnTo>
                  <a:lnTo>
                    <a:pt x="0" y="0"/>
                  </a:lnTo>
                  <a:close/>
                </a:path>
              </a:pathLst>
            </a:custGeom>
            <a:blipFill>
              <a:blip r:embed="rId10"/>
              <a:stretch>
                <a:fillRect l="0" t="0" r="0" b="0"/>
              </a:stretch>
            </a:blipFill>
          </p:spPr>
        </p:sp>
        <p:sp>
          <p:nvSpPr>
            <p:cNvPr name="TextBox 22" id="22"/>
            <p:cNvSpPr txBox="true"/>
            <p:nvPr/>
          </p:nvSpPr>
          <p:spPr>
            <a:xfrm rot="0">
              <a:off x="2054154" y="251827"/>
              <a:ext cx="11287919" cy="503767"/>
            </a:xfrm>
            <a:prstGeom prst="rect">
              <a:avLst/>
            </a:prstGeom>
          </p:spPr>
          <p:txBody>
            <a:bodyPr anchor="t" rtlCol="false" tIns="0" lIns="0" bIns="0" rIns="0">
              <a:spAutoFit/>
            </a:bodyPr>
            <a:lstStyle/>
            <a:p>
              <a:pPr algn="l">
                <a:lnSpc>
                  <a:spcPts val="2950"/>
                </a:lnSpc>
                <a:spcBef>
                  <a:spcPct val="0"/>
                </a:spcBef>
              </a:pPr>
              <a:r>
                <a:rPr lang="en-US" b="true" sz="2500">
                  <a:solidFill>
                    <a:srgbClr val="000000"/>
                  </a:solidFill>
                  <a:latin typeface="HK Grotesk Bold"/>
                  <a:ea typeface="HK Grotesk Bold"/>
                  <a:cs typeface="HK Grotesk Bold"/>
                  <a:sym typeface="HK Grotesk Bold"/>
                </a:rPr>
                <a:t>&gt; Upvote/Downvote Answer → </a:t>
              </a:r>
              <a:r>
                <a:rPr lang="en-US" b="true" sz="2500">
                  <a:solidFill>
                    <a:srgbClr val="000000"/>
                  </a:solidFill>
                  <a:latin typeface="HK Grotesk Bold"/>
                  <a:ea typeface="HK Grotesk Bold"/>
                  <a:cs typeface="HK Grotesk Bold"/>
                  <a:sym typeface="HK Grotesk Bold"/>
                </a:rPr>
                <a:t>Update Vote Count</a:t>
              </a:r>
            </a:p>
          </p:txBody>
        </p:sp>
      </p:grpSp>
      <p:sp>
        <p:nvSpPr>
          <p:cNvPr name="TextBox 23" id="23"/>
          <p:cNvSpPr txBox="true"/>
          <p:nvPr/>
        </p:nvSpPr>
        <p:spPr>
          <a:xfrm rot="0">
            <a:off x="567408" y="785220"/>
            <a:ext cx="10237362" cy="1154356"/>
          </a:xfrm>
          <a:prstGeom prst="rect">
            <a:avLst/>
          </a:prstGeom>
        </p:spPr>
        <p:txBody>
          <a:bodyPr anchor="t" rtlCol="false" tIns="0" lIns="0" bIns="0" rIns="0">
            <a:spAutoFit/>
          </a:bodyPr>
          <a:lstStyle/>
          <a:p>
            <a:pPr algn="l">
              <a:lnSpc>
                <a:spcPts val="9018"/>
              </a:lnSpc>
            </a:pPr>
            <a:r>
              <a:rPr lang="en-US" sz="7642" b="true">
                <a:solidFill>
                  <a:srgbClr val="000000"/>
                </a:solidFill>
                <a:latin typeface="HK Grotesk Bold"/>
                <a:ea typeface="HK Grotesk Bold"/>
                <a:cs typeface="HK Grotesk Bold"/>
                <a:sym typeface="HK Grotesk Bold"/>
              </a:rPr>
              <a:t>System Workflow</a:t>
            </a:r>
          </a:p>
        </p:txBody>
      </p:sp>
      <p:sp>
        <p:nvSpPr>
          <p:cNvPr name="TextBox 24" id="24"/>
          <p:cNvSpPr txBox="true"/>
          <p:nvPr/>
        </p:nvSpPr>
        <p:spPr>
          <a:xfrm rot="0">
            <a:off x="351087" y="6727879"/>
            <a:ext cx="2981086" cy="698078"/>
          </a:xfrm>
          <a:prstGeom prst="rect">
            <a:avLst/>
          </a:prstGeom>
        </p:spPr>
        <p:txBody>
          <a:bodyPr anchor="t" rtlCol="false" tIns="0" lIns="0" bIns="0" rIns="0">
            <a:spAutoFit/>
          </a:bodyPr>
          <a:lstStyle/>
          <a:p>
            <a:pPr algn="l">
              <a:lnSpc>
                <a:spcPts val="1804"/>
              </a:lnSpc>
              <a:spcBef>
                <a:spcPct val="0"/>
              </a:spcBef>
            </a:pPr>
            <a:r>
              <a:rPr lang="en-US" b="true" sz="1529">
                <a:solidFill>
                  <a:srgbClr val="000000"/>
                </a:solidFill>
                <a:latin typeface="HK Grotesk Bold"/>
                <a:ea typeface="HK Grotesk Bold"/>
                <a:cs typeface="HK Grotesk Bold"/>
                <a:sym typeface="HK Grotesk Bold"/>
              </a:rPr>
              <a:t>&gt; </a:t>
            </a:r>
            <a:r>
              <a:rPr lang="en-US" b="true" sz="1529">
                <a:solidFill>
                  <a:srgbClr val="000000"/>
                </a:solidFill>
                <a:latin typeface="HK Grotesk Bold"/>
                <a:ea typeface="HK Grotesk Bold"/>
                <a:cs typeface="HK Grotesk Bold"/>
                <a:sym typeface="HK Grotesk Bold"/>
              </a:rPr>
              <a:t>If New User → Register &amp; Hash Password</a:t>
            </a:r>
          </a:p>
          <a:p>
            <a:pPr algn="l">
              <a:lnSpc>
                <a:spcPts val="1804"/>
              </a:lnSpc>
              <a:spcBef>
                <a:spcPct val="0"/>
              </a:spcBef>
            </a:pPr>
            <a:r>
              <a:rPr lang="en-US" b="true" sz="1529">
                <a:solidFill>
                  <a:srgbClr val="000000"/>
                </a:solidFill>
                <a:latin typeface="HK Grotesk Bold"/>
                <a:ea typeface="HK Grotesk Bold"/>
                <a:cs typeface="HK Grotesk Bold"/>
                <a:sym typeface="HK Grotesk Bold"/>
              </a:rPr>
              <a:t>&gt; If Existing User → Authenticate</a:t>
            </a:r>
          </a:p>
        </p:txBody>
      </p:sp>
      <p:sp>
        <p:nvSpPr>
          <p:cNvPr name="TextBox 25" id="25"/>
          <p:cNvSpPr txBox="true"/>
          <p:nvPr/>
        </p:nvSpPr>
        <p:spPr>
          <a:xfrm rot="0">
            <a:off x="10192977" y="3988685"/>
            <a:ext cx="9525" cy="1162412"/>
          </a:xfrm>
          <a:prstGeom prst="rect">
            <a:avLst/>
          </a:prstGeom>
        </p:spPr>
        <p:txBody>
          <a:bodyPr anchor="t" rtlCol="false" tIns="0" lIns="0" bIns="0" rIns="0">
            <a:spAutoFit/>
          </a:bodyPr>
          <a:lstStyle/>
          <a:p>
            <a:pPr algn="ctr">
              <a:lnSpc>
                <a:spcPts val="9018"/>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6891845">
            <a:off x="16073079" y="-3585062"/>
            <a:ext cx="4429841" cy="7710167"/>
          </a:xfrm>
          <a:custGeom>
            <a:avLst/>
            <a:gdLst/>
            <a:ahLst/>
            <a:cxnLst/>
            <a:rect r="r" b="b" t="t" l="l"/>
            <a:pathLst>
              <a:path h="7710167" w="4429841">
                <a:moveTo>
                  <a:pt x="0" y="0"/>
                </a:moveTo>
                <a:lnTo>
                  <a:pt x="4429842" y="0"/>
                </a:lnTo>
                <a:lnTo>
                  <a:pt x="4429842" y="7710167"/>
                </a:lnTo>
                <a:lnTo>
                  <a:pt x="0" y="771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931738">
            <a:off x="-4490101" y="7739322"/>
            <a:ext cx="8970610" cy="7437451"/>
          </a:xfrm>
          <a:custGeom>
            <a:avLst/>
            <a:gdLst/>
            <a:ahLst/>
            <a:cxnLst/>
            <a:rect r="r" b="b" t="t" l="l"/>
            <a:pathLst>
              <a:path h="7437451" w="8970610">
                <a:moveTo>
                  <a:pt x="0" y="0"/>
                </a:moveTo>
                <a:lnTo>
                  <a:pt x="8970610" y="0"/>
                </a:lnTo>
                <a:lnTo>
                  <a:pt x="8970610" y="7437452"/>
                </a:lnTo>
                <a:lnTo>
                  <a:pt x="0" y="7437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177687" y="2310367"/>
            <a:ext cx="2342080" cy="1746865"/>
            <a:chOff x="0" y="0"/>
            <a:chExt cx="616844" cy="460080"/>
          </a:xfrm>
        </p:grpSpPr>
        <p:sp>
          <p:nvSpPr>
            <p:cNvPr name="Freeform 5" id="5"/>
            <p:cNvSpPr/>
            <p:nvPr/>
          </p:nvSpPr>
          <p:spPr>
            <a:xfrm flipH="false" flipV="false" rot="0">
              <a:off x="0" y="0"/>
              <a:ext cx="616844" cy="460080"/>
            </a:xfrm>
            <a:custGeom>
              <a:avLst/>
              <a:gdLst/>
              <a:ahLst/>
              <a:cxnLst/>
              <a:rect r="r" b="b" t="t" l="l"/>
              <a:pathLst>
                <a:path h="460080" w="616844">
                  <a:moveTo>
                    <a:pt x="0" y="0"/>
                  </a:moveTo>
                  <a:lnTo>
                    <a:pt x="616844" y="0"/>
                  </a:lnTo>
                  <a:lnTo>
                    <a:pt x="616844" y="460080"/>
                  </a:lnTo>
                  <a:lnTo>
                    <a:pt x="0" y="460080"/>
                  </a:ln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0" y="-47625"/>
              <a:ext cx="616844" cy="507705"/>
            </a:xfrm>
            <a:prstGeom prst="rect">
              <a:avLst/>
            </a:prstGeom>
          </p:spPr>
          <p:txBody>
            <a:bodyPr anchor="ctr" rtlCol="false" tIns="50800" lIns="50800" bIns="50800" rIns="50800"/>
            <a:lstStyle/>
            <a:p>
              <a:pPr algn="ctr">
                <a:lnSpc>
                  <a:spcPts val="2800"/>
                </a:lnSpc>
              </a:pPr>
              <a:r>
                <a:rPr lang="en-US" sz="2000">
                  <a:solidFill>
                    <a:srgbClr val="FFFFFF"/>
                  </a:solidFill>
                  <a:latin typeface="Canva Sans"/>
                  <a:ea typeface="Canva Sans"/>
                  <a:cs typeface="Canva Sans"/>
                  <a:sym typeface="Canva Sans"/>
                </a:rPr>
                <a:t>Client connects to the server via sockets.</a:t>
              </a:r>
            </a:p>
          </p:txBody>
        </p:sp>
      </p:grpSp>
      <p:sp>
        <p:nvSpPr>
          <p:cNvPr name="TextBox 7" id="7"/>
          <p:cNvSpPr txBox="true"/>
          <p:nvPr/>
        </p:nvSpPr>
        <p:spPr>
          <a:xfrm rot="0">
            <a:off x="743677" y="457200"/>
            <a:ext cx="9324082" cy="1028700"/>
          </a:xfrm>
          <a:prstGeom prst="rect">
            <a:avLst/>
          </a:prstGeom>
        </p:spPr>
        <p:txBody>
          <a:bodyPr anchor="t" rtlCol="false" tIns="0" lIns="0" bIns="0" rIns="0">
            <a:spAutoFit/>
          </a:bodyPr>
          <a:lstStyle/>
          <a:p>
            <a:pPr algn="ctr">
              <a:lnSpc>
                <a:spcPts val="8400"/>
              </a:lnSpc>
            </a:pPr>
            <a:r>
              <a:rPr lang="en-US" sz="6000" b="true">
                <a:solidFill>
                  <a:srgbClr val="FFFFFF"/>
                </a:solidFill>
                <a:latin typeface="Canva Sans Bold"/>
                <a:ea typeface="Canva Sans Bold"/>
                <a:cs typeface="Canva Sans Bold"/>
                <a:sym typeface="Canva Sans Bold"/>
              </a:rPr>
              <a:t>Client-Server Interaction</a:t>
            </a:r>
          </a:p>
        </p:txBody>
      </p:sp>
      <p:grpSp>
        <p:nvGrpSpPr>
          <p:cNvPr name="Group 8" id="8"/>
          <p:cNvGrpSpPr/>
          <p:nvPr/>
        </p:nvGrpSpPr>
        <p:grpSpPr>
          <a:xfrm rot="0">
            <a:off x="4631937" y="2310367"/>
            <a:ext cx="2342080" cy="1746865"/>
            <a:chOff x="0" y="0"/>
            <a:chExt cx="616844" cy="460080"/>
          </a:xfrm>
        </p:grpSpPr>
        <p:sp>
          <p:nvSpPr>
            <p:cNvPr name="Freeform 9" id="9"/>
            <p:cNvSpPr/>
            <p:nvPr/>
          </p:nvSpPr>
          <p:spPr>
            <a:xfrm flipH="false" flipV="false" rot="0">
              <a:off x="0" y="0"/>
              <a:ext cx="616844" cy="460080"/>
            </a:xfrm>
            <a:custGeom>
              <a:avLst/>
              <a:gdLst/>
              <a:ahLst/>
              <a:cxnLst/>
              <a:rect r="r" b="b" t="t" l="l"/>
              <a:pathLst>
                <a:path h="460080" w="616844">
                  <a:moveTo>
                    <a:pt x="0" y="0"/>
                  </a:moveTo>
                  <a:lnTo>
                    <a:pt x="616844" y="0"/>
                  </a:lnTo>
                  <a:lnTo>
                    <a:pt x="616844" y="460080"/>
                  </a:lnTo>
                  <a:lnTo>
                    <a:pt x="0" y="460080"/>
                  </a:lnTo>
                  <a:close/>
                </a:path>
              </a:pathLst>
            </a:custGeom>
            <a:solidFill>
              <a:srgbClr val="000000">
                <a:alpha val="0"/>
              </a:srgbClr>
            </a:solidFill>
            <a:ln w="38100" cap="sq">
              <a:solidFill>
                <a:srgbClr val="FFFFFF"/>
              </a:solidFill>
              <a:prstDash val="solid"/>
              <a:miter/>
            </a:ln>
          </p:spPr>
        </p:sp>
        <p:sp>
          <p:nvSpPr>
            <p:cNvPr name="TextBox 10" id="10"/>
            <p:cNvSpPr txBox="true"/>
            <p:nvPr/>
          </p:nvSpPr>
          <p:spPr>
            <a:xfrm>
              <a:off x="0" y="-38100"/>
              <a:ext cx="616844" cy="498180"/>
            </a:xfrm>
            <a:prstGeom prst="rect">
              <a:avLst/>
            </a:prstGeom>
          </p:spPr>
          <p:txBody>
            <a:bodyPr anchor="ctr" rtlCol="false" tIns="50800" lIns="50800" bIns="50800" rIns="50800"/>
            <a:lstStyle/>
            <a:p>
              <a:pPr algn="ctr">
                <a:lnSpc>
                  <a:spcPts val="2660"/>
                </a:lnSpc>
              </a:pPr>
              <a:r>
                <a:rPr lang="en-US" sz="1900">
                  <a:solidFill>
                    <a:srgbClr val="FFFFFF"/>
                  </a:solidFill>
                  <a:latin typeface="Canva Sans"/>
                  <a:ea typeface="Canva Sans"/>
                  <a:cs typeface="Canva Sans"/>
                  <a:sym typeface="Canva Sans"/>
                </a:rPr>
                <a:t>User logs in (or registers) and gets authenticated.</a:t>
              </a:r>
            </a:p>
          </p:txBody>
        </p:sp>
      </p:grpSp>
      <p:grpSp>
        <p:nvGrpSpPr>
          <p:cNvPr name="Group 11" id="11"/>
          <p:cNvGrpSpPr/>
          <p:nvPr/>
        </p:nvGrpSpPr>
        <p:grpSpPr>
          <a:xfrm rot="0">
            <a:off x="8088443" y="2310367"/>
            <a:ext cx="2342080" cy="1746865"/>
            <a:chOff x="0" y="0"/>
            <a:chExt cx="616844" cy="460080"/>
          </a:xfrm>
        </p:grpSpPr>
        <p:sp>
          <p:nvSpPr>
            <p:cNvPr name="Freeform 12" id="12"/>
            <p:cNvSpPr/>
            <p:nvPr/>
          </p:nvSpPr>
          <p:spPr>
            <a:xfrm flipH="false" flipV="false" rot="0">
              <a:off x="0" y="0"/>
              <a:ext cx="616844" cy="460080"/>
            </a:xfrm>
            <a:custGeom>
              <a:avLst/>
              <a:gdLst/>
              <a:ahLst/>
              <a:cxnLst/>
              <a:rect r="r" b="b" t="t" l="l"/>
              <a:pathLst>
                <a:path h="460080" w="616844">
                  <a:moveTo>
                    <a:pt x="0" y="0"/>
                  </a:moveTo>
                  <a:lnTo>
                    <a:pt x="616844" y="0"/>
                  </a:lnTo>
                  <a:lnTo>
                    <a:pt x="616844" y="460080"/>
                  </a:lnTo>
                  <a:lnTo>
                    <a:pt x="0" y="460080"/>
                  </a:lnTo>
                  <a:close/>
                </a:path>
              </a:pathLst>
            </a:custGeom>
            <a:solidFill>
              <a:srgbClr val="000000">
                <a:alpha val="0"/>
              </a:srgbClr>
            </a:solidFill>
            <a:ln w="38100" cap="sq">
              <a:solidFill>
                <a:srgbClr val="FFFFFF"/>
              </a:solidFill>
              <a:prstDash val="solid"/>
              <a:miter/>
            </a:ln>
          </p:spPr>
        </p:sp>
        <p:sp>
          <p:nvSpPr>
            <p:cNvPr name="TextBox 13" id="13"/>
            <p:cNvSpPr txBox="true"/>
            <p:nvPr/>
          </p:nvSpPr>
          <p:spPr>
            <a:xfrm>
              <a:off x="0" y="-47625"/>
              <a:ext cx="616844" cy="507705"/>
            </a:xfrm>
            <a:prstGeom prst="rect">
              <a:avLst/>
            </a:prstGeom>
          </p:spPr>
          <p:txBody>
            <a:bodyPr anchor="ctr" rtlCol="false" tIns="50800" lIns="50800" bIns="50800" rIns="50800"/>
            <a:lstStyle/>
            <a:p>
              <a:pPr algn="ctr">
                <a:lnSpc>
                  <a:spcPts val="2800"/>
                </a:lnSpc>
              </a:pPr>
              <a:r>
                <a:rPr lang="en-US" sz="2000">
                  <a:solidFill>
                    <a:srgbClr val="FFFFFF"/>
                  </a:solidFill>
                  <a:latin typeface="Canva Sans"/>
                  <a:ea typeface="Canva Sans"/>
                  <a:cs typeface="Canva Sans"/>
                  <a:sym typeface="Canva Sans"/>
                </a:rPr>
                <a:t>Client posts questions, which are stored on the server.</a:t>
              </a:r>
            </a:p>
          </p:txBody>
        </p:sp>
      </p:grpSp>
      <p:grpSp>
        <p:nvGrpSpPr>
          <p:cNvPr name="Group 14" id="14"/>
          <p:cNvGrpSpPr/>
          <p:nvPr/>
        </p:nvGrpSpPr>
        <p:grpSpPr>
          <a:xfrm rot="0">
            <a:off x="11544948" y="2310367"/>
            <a:ext cx="2342080" cy="1746865"/>
            <a:chOff x="0" y="0"/>
            <a:chExt cx="616844" cy="460080"/>
          </a:xfrm>
        </p:grpSpPr>
        <p:sp>
          <p:nvSpPr>
            <p:cNvPr name="Freeform 15" id="15"/>
            <p:cNvSpPr/>
            <p:nvPr/>
          </p:nvSpPr>
          <p:spPr>
            <a:xfrm flipH="false" flipV="false" rot="0">
              <a:off x="0" y="0"/>
              <a:ext cx="616844" cy="460080"/>
            </a:xfrm>
            <a:custGeom>
              <a:avLst/>
              <a:gdLst/>
              <a:ahLst/>
              <a:cxnLst/>
              <a:rect r="r" b="b" t="t" l="l"/>
              <a:pathLst>
                <a:path h="460080" w="616844">
                  <a:moveTo>
                    <a:pt x="0" y="0"/>
                  </a:moveTo>
                  <a:lnTo>
                    <a:pt x="616844" y="0"/>
                  </a:lnTo>
                  <a:lnTo>
                    <a:pt x="616844" y="460080"/>
                  </a:lnTo>
                  <a:lnTo>
                    <a:pt x="0" y="460080"/>
                  </a:lnTo>
                  <a:close/>
                </a:path>
              </a:pathLst>
            </a:custGeom>
            <a:solidFill>
              <a:srgbClr val="000000">
                <a:alpha val="0"/>
              </a:srgbClr>
            </a:solidFill>
            <a:ln w="38100" cap="sq">
              <a:solidFill>
                <a:srgbClr val="FFFFFF"/>
              </a:solidFill>
              <a:prstDash val="solid"/>
              <a:miter/>
            </a:ln>
          </p:spPr>
        </p:sp>
        <p:sp>
          <p:nvSpPr>
            <p:cNvPr name="TextBox 16" id="16"/>
            <p:cNvSpPr txBox="true"/>
            <p:nvPr/>
          </p:nvSpPr>
          <p:spPr>
            <a:xfrm>
              <a:off x="0" y="-47625"/>
              <a:ext cx="616844" cy="507705"/>
            </a:xfrm>
            <a:prstGeom prst="rect">
              <a:avLst/>
            </a:prstGeom>
          </p:spPr>
          <p:txBody>
            <a:bodyPr anchor="ctr" rtlCol="false" tIns="50800" lIns="50800" bIns="50800" rIns="50800"/>
            <a:lstStyle/>
            <a:p>
              <a:pPr algn="ctr">
                <a:lnSpc>
                  <a:spcPts val="2800"/>
                </a:lnSpc>
              </a:pPr>
              <a:r>
                <a:rPr lang="en-US" sz="2000">
                  <a:solidFill>
                    <a:srgbClr val="FFFFFF"/>
                  </a:solidFill>
                  <a:latin typeface="Canva Sans"/>
                  <a:ea typeface="Canva Sans"/>
                  <a:cs typeface="Canva Sans"/>
                  <a:sym typeface="Canva Sans"/>
                </a:rPr>
                <a:t>Other clients submit answers, and sentiment analysis runs.</a:t>
              </a:r>
            </a:p>
          </p:txBody>
        </p:sp>
      </p:grpSp>
      <p:grpSp>
        <p:nvGrpSpPr>
          <p:cNvPr name="Group 17" id="17"/>
          <p:cNvGrpSpPr/>
          <p:nvPr/>
        </p:nvGrpSpPr>
        <p:grpSpPr>
          <a:xfrm rot="0">
            <a:off x="15001454" y="2310367"/>
            <a:ext cx="2342080" cy="1746865"/>
            <a:chOff x="0" y="0"/>
            <a:chExt cx="616844" cy="460080"/>
          </a:xfrm>
        </p:grpSpPr>
        <p:sp>
          <p:nvSpPr>
            <p:cNvPr name="Freeform 18" id="18"/>
            <p:cNvSpPr/>
            <p:nvPr/>
          </p:nvSpPr>
          <p:spPr>
            <a:xfrm flipH="false" flipV="false" rot="0">
              <a:off x="0" y="0"/>
              <a:ext cx="616844" cy="460080"/>
            </a:xfrm>
            <a:custGeom>
              <a:avLst/>
              <a:gdLst/>
              <a:ahLst/>
              <a:cxnLst/>
              <a:rect r="r" b="b" t="t" l="l"/>
              <a:pathLst>
                <a:path h="460080" w="616844">
                  <a:moveTo>
                    <a:pt x="0" y="0"/>
                  </a:moveTo>
                  <a:lnTo>
                    <a:pt x="616844" y="0"/>
                  </a:lnTo>
                  <a:lnTo>
                    <a:pt x="616844" y="460080"/>
                  </a:lnTo>
                  <a:lnTo>
                    <a:pt x="0" y="460080"/>
                  </a:lnTo>
                  <a:close/>
                </a:path>
              </a:pathLst>
            </a:custGeom>
            <a:solidFill>
              <a:srgbClr val="000000">
                <a:alpha val="0"/>
              </a:srgbClr>
            </a:solidFill>
            <a:ln w="38100" cap="sq">
              <a:solidFill>
                <a:srgbClr val="FFFFFF"/>
              </a:solidFill>
              <a:prstDash val="solid"/>
              <a:miter/>
            </a:ln>
          </p:spPr>
        </p:sp>
        <p:sp>
          <p:nvSpPr>
            <p:cNvPr name="TextBox 19" id="19"/>
            <p:cNvSpPr txBox="true"/>
            <p:nvPr/>
          </p:nvSpPr>
          <p:spPr>
            <a:xfrm>
              <a:off x="0" y="-47625"/>
              <a:ext cx="616844" cy="507705"/>
            </a:xfrm>
            <a:prstGeom prst="rect">
              <a:avLst/>
            </a:prstGeom>
          </p:spPr>
          <p:txBody>
            <a:bodyPr anchor="ctr" rtlCol="false" tIns="50800" lIns="50800" bIns="50800" rIns="50800"/>
            <a:lstStyle/>
            <a:p>
              <a:pPr algn="ctr">
                <a:lnSpc>
                  <a:spcPts val="2800"/>
                </a:lnSpc>
              </a:pPr>
              <a:r>
                <a:rPr lang="en-US" sz="2000">
                  <a:solidFill>
                    <a:srgbClr val="FFFFFF"/>
                  </a:solidFill>
                  <a:latin typeface="Canva Sans"/>
                  <a:ea typeface="Canva Sans"/>
                  <a:cs typeface="Canva Sans"/>
                  <a:sym typeface="Canva Sans"/>
                </a:rPr>
                <a:t>Users vote on answers, updating scores.</a:t>
              </a:r>
            </a:p>
          </p:txBody>
        </p:sp>
      </p:grpSp>
      <p:grpSp>
        <p:nvGrpSpPr>
          <p:cNvPr name="Group 20" id="20"/>
          <p:cNvGrpSpPr/>
          <p:nvPr/>
        </p:nvGrpSpPr>
        <p:grpSpPr>
          <a:xfrm rot="0">
            <a:off x="15001454" y="5635886"/>
            <a:ext cx="2342080" cy="1746865"/>
            <a:chOff x="0" y="0"/>
            <a:chExt cx="616844" cy="460080"/>
          </a:xfrm>
        </p:grpSpPr>
        <p:sp>
          <p:nvSpPr>
            <p:cNvPr name="Freeform 21" id="21"/>
            <p:cNvSpPr/>
            <p:nvPr/>
          </p:nvSpPr>
          <p:spPr>
            <a:xfrm flipH="false" flipV="false" rot="0">
              <a:off x="0" y="0"/>
              <a:ext cx="616844" cy="460080"/>
            </a:xfrm>
            <a:custGeom>
              <a:avLst/>
              <a:gdLst/>
              <a:ahLst/>
              <a:cxnLst/>
              <a:rect r="r" b="b" t="t" l="l"/>
              <a:pathLst>
                <a:path h="460080" w="616844">
                  <a:moveTo>
                    <a:pt x="0" y="0"/>
                  </a:moveTo>
                  <a:lnTo>
                    <a:pt x="616844" y="0"/>
                  </a:lnTo>
                  <a:lnTo>
                    <a:pt x="616844" y="460080"/>
                  </a:lnTo>
                  <a:lnTo>
                    <a:pt x="0" y="460080"/>
                  </a:lnTo>
                  <a:close/>
                </a:path>
              </a:pathLst>
            </a:custGeom>
            <a:solidFill>
              <a:srgbClr val="000000">
                <a:alpha val="0"/>
              </a:srgbClr>
            </a:solidFill>
            <a:ln w="38100" cap="sq">
              <a:solidFill>
                <a:srgbClr val="FFFFFF"/>
              </a:solidFill>
              <a:prstDash val="solid"/>
              <a:miter/>
            </a:ln>
          </p:spPr>
        </p:sp>
        <p:sp>
          <p:nvSpPr>
            <p:cNvPr name="TextBox 22" id="22"/>
            <p:cNvSpPr txBox="true"/>
            <p:nvPr/>
          </p:nvSpPr>
          <p:spPr>
            <a:xfrm>
              <a:off x="0" y="-47625"/>
              <a:ext cx="616844" cy="507705"/>
            </a:xfrm>
            <a:prstGeom prst="rect">
              <a:avLst/>
            </a:prstGeom>
          </p:spPr>
          <p:txBody>
            <a:bodyPr anchor="ctr" rtlCol="false" tIns="50800" lIns="50800" bIns="50800" rIns="50800"/>
            <a:lstStyle/>
            <a:p>
              <a:pPr algn="ctr">
                <a:lnSpc>
                  <a:spcPts val="2800"/>
                </a:lnSpc>
              </a:pPr>
              <a:r>
                <a:rPr lang="en-US" sz="2000">
                  <a:solidFill>
                    <a:srgbClr val="FFFFFF"/>
                  </a:solidFill>
                  <a:latin typeface="Canva Sans"/>
                  <a:ea typeface="Canva Sans"/>
                  <a:cs typeface="Canva Sans"/>
                  <a:sym typeface="Canva Sans"/>
                </a:rPr>
                <a:t>Clients request/search for questions &amp; answers.</a:t>
              </a:r>
            </a:p>
          </p:txBody>
        </p:sp>
      </p:grpSp>
      <p:grpSp>
        <p:nvGrpSpPr>
          <p:cNvPr name="Group 23" id="23"/>
          <p:cNvGrpSpPr/>
          <p:nvPr/>
        </p:nvGrpSpPr>
        <p:grpSpPr>
          <a:xfrm rot="0">
            <a:off x="10997280" y="5635886"/>
            <a:ext cx="2342080" cy="1746865"/>
            <a:chOff x="0" y="0"/>
            <a:chExt cx="616844" cy="460080"/>
          </a:xfrm>
        </p:grpSpPr>
        <p:sp>
          <p:nvSpPr>
            <p:cNvPr name="Freeform 24" id="24"/>
            <p:cNvSpPr/>
            <p:nvPr/>
          </p:nvSpPr>
          <p:spPr>
            <a:xfrm flipH="false" flipV="false" rot="0">
              <a:off x="0" y="0"/>
              <a:ext cx="616844" cy="460080"/>
            </a:xfrm>
            <a:custGeom>
              <a:avLst/>
              <a:gdLst/>
              <a:ahLst/>
              <a:cxnLst/>
              <a:rect r="r" b="b" t="t" l="l"/>
              <a:pathLst>
                <a:path h="460080" w="616844">
                  <a:moveTo>
                    <a:pt x="0" y="0"/>
                  </a:moveTo>
                  <a:lnTo>
                    <a:pt x="616844" y="0"/>
                  </a:lnTo>
                  <a:lnTo>
                    <a:pt x="616844" y="460080"/>
                  </a:lnTo>
                  <a:lnTo>
                    <a:pt x="0" y="460080"/>
                  </a:lnTo>
                  <a:close/>
                </a:path>
              </a:pathLst>
            </a:custGeom>
            <a:solidFill>
              <a:srgbClr val="000000">
                <a:alpha val="0"/>
              </a:srgbClr>
            </a:solidFill>
            <a:ln w="38100" cap="sq">
              <a:solidFill>
                <a:srgbClr val="FFFFFF"/>
              </a:solidFill>
              <a:prstDash val="solid"/>
              <a:miter/>
            </a:ln>
          </p:spPr>
        </p:sp>
        <p:sp>
          <p:nvSpPr>
            <p:cNvPr name="TextBox 25" id="25"/>
            <p:cNvSpPr txBox="true"/>
            <p:nvPr/>
          </p:nvSpPr>
          <p:spPr>
            <a:xfrm>
              <a:off x="0" y="-47625"/>
              <a:ext cx="616844" cy="507705"/>
            </a:xfrm>
            <a:prstGeom prst="rect">
              <a:avLst/>
            </a:prstGeom>
          </p:spPr>
          <p:txBody>
            <a:bodyPr anchor="ctr" rtlCol="false" tIns="50800" lIns="50800" bIns="50800" rIns="50800"/>
            <a:lstStyle/>
            <a:p>
              <a:pPr algn="ctr">
                <a:lnSpc>
                  <a:spcPts val="2800"/>
                </a:lnSpc>
              </a:pPr>
              <a:r>
                <a:rPr lang="en-US" sz="2000">
                  <a:solidFill>
                    <a:srgbClr val="FFFFFF"/>
                  </a:solidFill>
                  <a:latin typeface="Canva Sans"/>
                  <a:ea typeface="Canva Sans"/>
                  <a:cs typeface="Canva Sans"/>
                  <a:sym typeface="Canva Sans"/>
                </a:rPr>
                <a:t>Multithreading handles multiple users in real-time.</a:t>
              </a:r>
            </a:p>
          </p:txBody>
        </p:sp>
      </p:grpSp>
      <p:grpSp>
        <p:nvGrpSpPr>
          <p:cNvPr name="Group 26" id="26"/>
          <p:cNvGrpSpPr/>
          <p:nvPr/>
        </p:nvGrpSpPr>
        <p:grpSpPr>
          <a:xfrm rot="0">
            <a:off x="6617547" y="5635886"/>
            <a:ext cx="2401602" cy="1746865"/>
            <a:chOff x="0" y="0"/>
            <a:chExt cx="632521" cy="460080"/>
          </a:xfrm>
        </p:grpSpPr>
        <p:sp>
          <p:nvSpPr>
            <p:cNvPr name="Freeform 27" id="27"/>
            <p:cNvSpPr/>
            <p:nvPr/>
          </p:nvSpPr>
          <p:spPr>
            <a:xfrm flipH="false" flipV="false" rot="0">
              <a:off x="0" y="0"/>
              <a:ext cx="632521" cy="460080"/>
            </a:xfrm>
            <a:custGeom>
              <a:avLst/>
              <a:gdLst/>
              <a:ahLst/>
              <a:cxnLst/>
              <a:rect r="r" b="b" t="t" l="l"/>
              <a:pathLst>
                <a:path h="460080" w="632521">
                  <a:moveTo>
                    <a:pt x="0" y="0"/>
                  </a:moveTo>
                  <a:lnTo>
                    <a:pt x="632521" y="0"/>
                  </a:lnTo>
                  <a:lnTo>
                    <a:pt x="632521" y="460080"/>
                  </a:lnTo>
                  <a:lnTo>
                    <a:pt x="0" y="460080"/>
                  </a:lnTo>
                  <a:close/>
                </a:path>
              </a:pathLst>
            </a:custGeom>
            <a:solidFill>
              <a:srgbClr val="000000">
                <a:alpha val="0"/>
              </a:srgbClr>
            </a:solidFill>
            <a:ln w="38100" cap="sq">
              <a:solidFill>
                <a:srgbClr val="FFFFFF"/>
              </a:solidFill>
              <a:prstDash val="solid"/>
              <a:miter/>
            </a:ln>
          </p:spPr>
        </p:sp>
        <p:sp>
          <p:nvSpPr>
            <p:cNvPr name="TextBox 28" id="28"/>
            <p:cNvSpPr txBox="true"/>
            <p:nvPr/>
          </p:nvSpPr>
          <p:spPr>
            <a:xfrm>
              <a:off x="0" y="-47625"/>
              <a:ext cx="632521" cy="507705"/>
            </a:xfrm>
            <a:prstGeom prst="rect">
              <a:avLst/>
            </a:prstGeom>
          </p:spPr>
          <p:txBody>
            <a:bodyPr anchor="ctr" rtlCol="false" tIns="50800" lIns="50800" bIns="50800" rIns="50800"/>
            <a:lstStyle/>
            <a:p>
              <a:pPr algn="ctr">
                <a:lnSpc>
                  <a:spcPts val="2800"/>
                </a:lnSpc>
              </a:pPr>
              <a:r>
                <a:rPr lang="en-US" sz="2000">
                  <a:solidFill>
                    <a:srgbClr val="FFFFFF"/>
                  </a:solidFill>
                  <a:latin typeface="Canva Sans"/>
                  <a:ea typeface="Canva Sans"/>
                  <a:cs typeface="Canva Sans"/>
                  <a:sym typeface="Canva Sans"/>
                </a:rPr>
                <a:t>Data is stored persistently in files with proper synchronization.</a:t>
              </a:r>
            </a:p>
          </p:txBody>
        </p:sp>
      </p:grpSp>
      <p:grpSp>
        <p:nvGrpSpPr>
          <p:cNvPr name="Group 29" id="29"/>
          <p:cNvGrpSpPr/>
          <p:nvPr/>
        </p:nvGrpSpPr>
        <p:grpSpPr>
          <a:xfrm rot="0">
            <a:off x="2320509" y="5635886"/>
            <a:ext cx="2639688" cy="1746865"/>
            <a:chOff x="0" y="0"/>
            <a:chExt cx="695227" cy="460080"/>
          </a:xfrm>
        </p:grpSpPr>
        <p:sp>
          <p:nvSpPr>
            <p:cNvPr name="Freeform 30" id="30"/>
            <p:cNvSpPr/>
            <p:nvPr/>
          </p:nvSpPr>
          <p:spPr>
            <a:xfrm flipH="false" flipV="false" rot="0">
              <a:off x="0" y="0"/>
              <a:ext cx="695227" cy="460080"/>
            </a:xfrm>
            <a:custGeom>
              <a:avLst/>
              <a:gdLst/>
              <a:ahLst/>
              <a:cxnLst/>
              <a:rect r="r" b="b" t="t" l="l"/>
              <a:pathLst>
                <a:path h="460080" w="695227">
                  <a:moveTo>
                    <a:pt x="0" y="0"/>
                  </a:moveTo>
                  <a:lnTo>
                    <a:pt x="695227" y="0"/>
                  </a:lnTo>
                  <a:lnTo>
                    <a:pt x="695227" y="460080"/>
                  </a:lnTo>
                  <a:lnTo>
                    <a:pt x="0" y="460080"/>
                  </a:lnTo>
                  <a:close/>
                </a:path>
              </a:pathLst>
            </a:custGeom>
            <a:solidFill>
              <a:srgbClr val="000000">
                <a:alpha val="0"/>
              </a:srgbClr>
            </a:solidFill>
            <a:ln w="38100" cap="sq">
              <a:solidFill>
                <a:srgbClr val="FFFFFF"/>
              </a:solidFill>
              <a:prstDash val="solid"/>
              <a:miter/>
            </a:ln>
          </p:spPr>
        </p:sp>
        <p:sp>
          <p:nvSpPr>
            <p:cNvPr name="TextBox 31" id="31"/>
            <p:cNvSpPr txBox="true"/>
            <p:nvPr/>
          </p:nvSpPr>
          <p:spPr>
            <a:xfrm>
              <a:off x="0" y="-47625"/>
              <a:ext cx="695227" cy="507705"/>
            </a:xfrm>
            <a:prstGeom prst="rect">
              <a:avLst/>
            </a:prstGeom>
          </p:spPr>
          <p:txBody>
            <a:bodyPr anchor="ctr" rtlCol="false" tIns="50800" lIns="50800" bIns="50800" rIns="50800"/>
            <a:lstStyle/>
            <a:p>
              <a:pPr algn="ctr">
                <a:lnSpc>
                  <a:spcPts val="2800"/>
                </a:lnSpc>
              </a:pPr>
              <a:r>
                <a:rPr lang="en-US" sz="2000">
                  <a:solidFill>
                    <a:srgbClr val="FFFFFF"/>
                  </a:solidFill>
                  <a:latin typeface="Canva Sans"/>
                  <a:ea typeface="Canva Sans"/>
                  <a:cs typeface="Canva Sans"/>
                  <a:sym typeface="Canva Sans"/>
                </a:rPr>
                <a:t>Clients can disconnect, and the server ensures a smooth shutdown.</a:t>
              </a:r>
            </a:p>
          </p:txBody>
        </p:sp>
      </p:grpSp>
      <p:sp>
        <p:nvSpPr>
          <p:cNvPr name="AutoShape 32" id="32"/>
          <p:cNvSpPr/>
          <p:nvPr/>
        </p:nvSpPr>
        <p:spPr>
          <a:xfrm>
            <a:off x="3519768" y="3183799"/>
            <a:ext cx="1112170" cy="0"/>
          </a:xfrm>
          <a:prstGeom prst="line">
            <a:avLst/>
          </a:prstGeom>
          <a:ln cap="flat" w="38100">
            <a:solidFill>
              <a:srgbClr val="FFFFFF"/>
            </a:solidFill>
            <a:prstDash val="solid"/>
            <a:headEnd type="none" len="sm" w="sm"/>
            <a:tailEnd type="arrow" len="sm" w="med"/>
          </a:ln>
        </p:spPr>
      </p:sp>
      <p:sp>
        <p:nvSpPr>
          <p:cNvPr name="AutoShape 33" id="33"/>
          <p:cNvSpPr/>
          <p:nvPr/>
        </p:nvSpPr>
        <p:spPr>
          <a:xfrm>
            <a:off x="6974018" y="3183799"/>
            <a:ext cx="1114425" cy="0"/>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10430523" y="2956501"/>
            <a:ext cx="1298144" cy="227298"/>
          </a:xfrm>
          <a:prstGeom prst="line">
            <a:avLst/>
          </a:prstGeom>
          <a:ln cap="flat" w="38100">
            <a:solidFill>
              <a:srgbClr val="FFFFFF"/>
            </a:solidFill>
            <a:prstDash val="solid"/>
            <a:headEnd type="none" len="sm" w="sm"/>
            <a:tailEnd type="arrow" len="sm" w="med"/>
          </a:ln>
        </p:spPr>
      </p:sp>
      <p:sp>
        <p:nvSpPr>
          <p:cNvPr name="AutoShape 35" id="35"/>
          <p:cNvSpPr/>
          <p:nvPr/>
        </p:nvSpPr>
        <p:spPr>
          <a:xfrm>
            <a:off x="13887029" y="3183799"/>
            <a:ext cx="1114425" cy="0"/>
          </a:xfrm>
          <a:prstGeom prst="line">
            <a:avLst/>
          </a:prstGeom>
          <a:ln cap="flat" w="38100">
            <a:solidFill>
              <a:srgbClr val="FFFFFF"/>
            </a:solidFill>
            <a:prstDash val="solid"/>
            <a:headEnd type="none" len="sm" w="sm"/>
            <a:tailEnd type="arrow" len="sm" w="med"/>
          </a:ln>
        </p:spPr>
      </p:sp>
      <p:sp>
        <p:nvSpPr>
          <p:cNvPr name="AutoShape 36" id="36"/>
          <p:cNvSpPr/>
          <p:nvPr/>
        </p:nvSpPr>
        <p:spPr>
          <a:xfrm flipH="true">
            <a:off x="16172494" y="4057231"/>
            <a:ext cx="0" cy="1578654"/>
          </a:xfrm>
          <a:prstGeom prst="line">
            <a:avLst/>
          </a:prstGeom>
          <a:ln cap="flat" w="38100">
            <a:solidFill>
              <a:srgbClr val="FFFFFF"/>
            </a:solidFill>
            <a:prstDash val="solid"/>
            <a:headEnd type="none" len="sm" w="sm"/>
            <a:tailEnd type="arrow" len="sm" w="med"/>
          </a:ln>
        </p:spPr>
      </p:sp>
      <p:sp>
        <p:nvSpPr>
          <p:cNvPr name="AutoShape 37" id="37"/>
          <p:cNvSpPr/>
          <p:nvPr/>
        </p:nvSpPr>
        <p:spPr>
          <a:xfrm flipH="true">
            <a:off x="13339361" y="6509318"/>
            <a:ext cx="1662093" cy="0"/>
          </a:xfrm>
          <a:prstGeom prst="line">
            <a:avLst/>
          </a:prstGeom>
          <a:ln cap="flat" w="38100">
            <a:solidFill>
              <a:srgbClr val="FFFFFF"/>
            </a:solidFill>
            <a:prstDash val="solid"/>
            <a:headEnd type="none" len="sm" w="sm"/>
            <a:tailEnd type="arrow" len="sm" w="med"/>
          </a:ln>
        </p:spPr>
      </p:sp>
      <p:sp>
        <p:nvSpPr>
          <p:cNvPr name="AutoShape 38" id="38"/>
          <p:cNvSpPr/>
          <p:nvPr/>
        </p:nvSpPr>
        <p:spPr>
          <a:xfrm flipH="true">
            <a:off x="9019149" y="6509318"/>
            <a:ext cx="1978131" cy="0"/>
          </a:xfrm>
          <a:prstGeom prst="line">
            <a:avLst/>
          </a:prstGeom>
          <a:ln cap="flat" w="38100">
            <a:solidFill>
              <a:srgbClr val="FFFFFF"/>
            </a:solidFill>
            <a:prstDash val="solid"/>
            <a:headEnd type="none" len="sm" w="sm"/>
            <a:tailEnd type="arrow" len="sm" w="med"/>
          </a:ln>
        </p:spPr>
      </p:sp>
      <p:sp>
        <p:nvSpPr>
          <p:cNvPr name="AutoShape 39" id="39"/>
          <p:cNvSpPr/>
          <p:nvPr/>
        </p:nvSpPr>
        <p:spPr>
          <a:xfrm flipH="true">
            <a:off x="4960197" y="6509318"/>
            <a:ext cx="1657350"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true" flipV="true" rot="-420988">
            <a:off x="-9707634" y="4660588"/>
            <a:ext cx="13501499" cy="13650413"/>
          </a:xfrm>
          <a:custGeom>
            <a:avLst/>
            <a:gdLst/>
            <a:ahLst/>
            <a:cxnLst/>
            <a:rect r="r" b="b" t="t" l="l"/>
            <a:pathLst>
              <a:path h="13650413" w="13501499">
                <a:moveTo>
                  <a:pt x="13501500" y="13650413"/>
                </a:moveTo>
                <a:lnTo>
                  <a:pt x="0" y="13650413"/>
                </a:lnTo>
                <a:lnTo>
                  <a:pt x="0" y="0"/>
                </a:lnTo>
                <a:lnTo>
                  <a:pt x="13501500" y="0"/>
                </a:lnTo>
                <a:lnTo>
                  <a:pt x="13501500" y="13650413"/>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490515"/>
            <a:ext cx="6666879" cy="5427901"/>
          </a:xfrm>
          <a:custGeom>
            <a:avLst/>
            <a:gdLst/>
            <a:ahLst/>
            <a:cxnLst/>
            <a:rect r="r" b="b" t="t" l="l"/>
            <a:pathLst>
              <a:path h="5427901" w="6666879">
                <a:moveTo>
                  <a:pt x="0" y="0"/>
                </a:moveTo>
                <a:lnTo>
                  <a:pt x="6666879" y="0"/>
                </a:lnTo>
                <a:lnTo>
                  <a:pt x="6666879" y="5427901"/>
                </a:lnTo>
                <a:lnTo>
                  <a:pt x="0" y="5427901"/>
                </a:lnTo>
                <a:lnTo>
                  <a:pt x="0" y="0"/>
                </a:lnTo>
                <a:close/>
              </a:path>
            </a:pathLst>
          </a:custGeom>
          <a:blipFill>
            <a:blip r:embed="rId4"/>
            <a:stretch>
              <a:fillRect l="0" t="0" r="0" b="0"/>
            </a:stretch>
          </a:blipFill>
        </p:spPr>
      </p:sp>
      <p:sp>
        <p:nvSpPr>
          <p:cNvPr name="Freeform 4" id="4"/>
          <p:cNvSpPr/>
          <p:nvPr/>
        </p:nvSpPr>
        <p:spPr>
          <a:xfrm flipH="false" flipV="false" rot="0">
            <a:off x="6880014" y="1490515"/>
            <a:ext cx="7575972" cy="5294855"/>
          </a:xfrm>
          <a:custGeom>
            <a:avLst/>
            <a:gdLst/>
            <a:ahLst/>
            <a:cxnLst/>
            <a:rect r="r" b="b" t="t" l="l"/>
            <a:pathLst>
              <a:path h="5294855" w="7575972">
                <a:moveTo>
                  <a:pt x="0" y="0"/>
                </a:moveTo>
                <a:lnTo>
                  <a:pt x="7575972" y="0"/>
                </a:lnTo>
                <a:lnTo>
                  <a:pt x="7575972" y="5294855"/>
                </a:lnTo>
                <a:lnTo>
                  <a:pt x="0" y="5294855"/>
                </a:lnTo>
                <a:lnTo>
                  <a:pt x="0" y="0"/>
                </a:lnTo>
                <a:close/>
              </a:path>
            </a:pathLst>
          </a:custGeom>
          <a:blipFill>
            <a:blip r:embed="rId5"/>
            <a:stretch>
              <a:fillRect l="0" t="0" r="0" b="0"/>
            </a:stretch>
          </a:blipFill>
        </p:spPr>
      </p:sp>
      <p:sp>
        <p:nvSpPr>
          <p:cNvPr name="Freeform 5" id="5"/>
          <p:cNvSpPr/>
          <p:nvPr/>
        </p:nvSpPr>
        <p:spPr>
          <a:xfrm flipH="false" flipV="false" rot="0">
            <a:off x="0" y="7039320"/>
            <a:ext cx="10527591" cy="3247680"/>
          </a:xfrm>
          <a:custGeom>
            <a:avLst/>
            <a:gdLst/>
            <a:ahLst/>
            <a:cxnLst/>
            <a:rect r="r" b="b" t="t" l="l"/>
            <a:pathLst>
              <a:path h="3247680" w="10527591">
                <a:moveTo>
                  <a:pt x="0" y="0"/>
                </a:moveTo>
                <a:lnTo>
                  <a:pt x="10527591" y="0"/>
                </a:lnTo>
                <a:lnTo>
                  <a:pt x="10527591" y="3247680"/>
                </a:lnTo>
                <a:lnTo>
                  <a:pt x="0" y="3247680"/>
                </a:lnTo>
                <a:lnTo>
                  <a:pt x="0" y="0"/>
                </a:lnTo>
                <a:close/>
              </a:path>
            </a:pathLst>
          </a:custGeom>
          <a:blipFill>
            <a:blip r:embed="rId6"/>
            <a:stretch>
              <a:fillRect l="0" t="0" r="0" b="0"/>
            </a:stretch>
          </a:blipFill>
        </p:spPr>
      </p:sp>
      <p:sp>
        <p:nvSpPr>
          <p:cNvPr name="Freeform 6" id="6"/>
          <p:cNvSpPr/>
          <p:nvPr/>
        </p:nvSpPr>
        <p:spPr>
          <a:xfrm flipH="false" flipV="false" rot="0">
            <a:off x="10668000" y="7184005"/>
            <a:ext cx="7620000" cy="2738244"/>
          </a:xfrm>
          <a:custGeom>
            <a:avLst/>
            <a:gdLst/>
            <a:ahLst/>
            <a:cxnLst/>
            <a:rect r="r" b="b" t="t" l="l"/>
            <a:pathLst>
              <a:path h="2738244" w="7620000">
                <a:moveTo>
                  <a:pt x="0" y="0"/>
                </a:moveTo>
                <a:lnTo>
                  <a:pt x="7620000" y="0"/>
                </a:lnTo>
                <a:lnTo>
                  <a:pt x="7620000" y="2738244"/>
                </a:lnTo>
                <a:lnTo>
                  <a:pt x="0" y="2738244"/>
                </a:lnTo>
                <a:lnTo>
                  <a:pt x="0" y="0"/>
                </a:lnTo>
                <a:close/>
              </a:path>
            </a:pathLst>
          </a:custGeom>
          <a:blipFill>
            <a:blip r:embed="rId7"/>
            <a:stretch>
              <a:fillRect l="0" t="0" r="-32421" b="0"/>
            </a:stretch>
          </a:blipFill>
        </p:spPr>
      </p:sp>
      <p:sp>
        <p:nvSpPr>
          <p:cNvPr name="Freeform 7" id="7"/>
          <p:cNvSpPr/>
          <p:nvPr/>
        </p:nvSpPr>
        <p:spPr>
          <a:xfrm flipH="false" flipV="false" rot="0">
            <a:off x="6880014" y="6346640"/>
            <a:ext cx="10847405" cy="571776"/>
          </a:xfrm>
          <a:custGeom>
            <a:avLst/>
            <a:gdLst/>
            <a:ahLst/>
            <a:cxnLst/>
            <a:rect r="r" b="b" t="t" l="l"/>
            <a:pathLst>
              <a:path h="571776" w="10847405">
                <a:moveTo>
                  <a:pt x="0" y="0"/>
                </a:moveTo>
                <a:lnTo>
                  <a:pt x="10847405" y="0"/>
                </a:lnTo>
                <a:lnTo>
                  <a:pt x="10847405" y="571776"/>
                </a:lnTo>
                <a:lnTo>
                  <a:pt x="0" y="571776"/>
                </a:lnTo>
                <a:lnTo>
                  <a:pt x="0" y="0"/>
                </a:lnTo>
                <a:close/>
              </a:path>
            </a:pathLst>
          </a:custGeom>
          <a:blipFill>
            <a:blip r:embed="rId8"/>
            <a:stretch>
              <a:fillRect l="0" t="0" r="0" b="0"/>
            </a:stretch>
          </a:blipFill>
        </p:spPr>
      </p:sp>
      <p:sp>
        <p:nvSpPr>
          <p:cNvPr name="TextBox 8" id="8"/>
          <p:cNvSpPr txBox="true"/>
          <p:nvPr/>
        </p:nvSpPr>
        <p:spPr>
          <a:xfrm rot="0">
            <a:off x="0" y="328103"/>
            <a:ext cx="18288000" cy="1162412"/>
          </a:xfrm>
          <a:prstGeom prst="rect">
            <a:avLst/>
          </a:prstGeom>
        </p:spPr>
        <p:txBody>
          <a:bodyPr anchor="t" rtlCol="false" tIns="0" lIns="0" bIns="0" rIns="0">
            <a:spAutoFit/>
          </a:bodyPr>
          <a:lstStyle/>
          <a:p>
            <a:pPr algn="l">
              <a:lnSpc>
                <a:spcPts val="9018"/>
              </a:lnSpc>
            </a:pPr>
            <a:r>
              <a:rPr lang="en-US" sz="7642" b="true">
                <a:solidFill>
                  <a:srgbClr val="FFFFFF"/>
                </a:solidFill>
                <a:latin typeface="HK Grotesk Bold"/>
                <a:ea typeface="HK Grotesk Bold"/>
                <a:cs typeface="HK Grotesk Bold"/>
                <a:sym typeface="HK Grotesk Bold"/>
              </a:rPr>
              <a:t>   Text-Interface for Easy Understanding</a:t>
            </a:r>
          </a:p>
        </p:txBody>
      </p:sp>
      <p:sp>
        <p:nvSpPr>
          <p:cNvPr name="TextBox 9" id="9"/>
          <p:cNvSpPr txBox="true"/>
          <p:nvPr/>
        </p:nvSpPr>
        <p:spPr>
          <a:xfrm rot="0">
            <a:off x="14665536" y="1433365"/>
            <a:ext cx="3316074" cy="4483468"/>
          </a:xfrm>
          <a:prstGeom prst="rect">
            <a:avLst/>
          </a:prstGeom>
        </p:spPr>
        <p:txBody>
          <a:bodyPr anchor="t" rtlCol="false" tIns="0" lIns="0" bIns="0" rIns="0">
            <a:spAutoFit/>
          </a:bodyPr>
          <a:lstStyle/>
          <a:p>
            <a:pPr algn="l">
              <a:lnSpc>
                <a:spcPts val="4369"/>
              </a:lnSpc>
            </a:pPr>
            <a:r>
              <a:rPr lang="en-US" sz="3120">
                <a:solidFill>
                  <a:srgbClr val="FFFFFF"/>
                </a:solidFill>
                <a:latin typeface="Canva Sans"/>
                <a:ea typeface="Canva Sans"/>
                <a:cs typeface="Canva Sans"/>
                <a:sym typeface="Canva Sans"/>
              </a:rPr>
              <a:t>1.registration</a:t>
            </a:r>
          </a:p>
          <a:p>
            <a:pPr algn="l">
              <a:lnSpc>
                <a:spcPts val="4369"/>
              </a:lnSpc>
            </a:pPr>
            <a:r>
              <a:rPr lang="en-US" sz="3120">
                <a:solidFill>
                  <a:srgbClr val="FFFFFF"/>
                </a:solidFill>
                <a:latin typeface="Canva Sans"/>
                <a:ea typeface="Canva Sans"/>
                <a:cs typeface="Canva Sans"/>
                <a:sym typeface="Canva Sans"/>
              </a:rPr>
              <a:t>2. posting question and ans</a:t>
            </a:r>
          </a:p>
          <a:p>
            <a:pPr algn="l">
              <a:lnSpc>
                <a:spcPts val="4492"/>
              </a:lnSpc>
            </a:pPr>
            <a:r>
              <a:rPr lang="en-US" sz="3208">
                <a:solidFill>
                  <a:srgbClr val="FFFFFF"/>
                </a:solidFill>
                <a:latin typeface="Canva Sans"/>
                <a:ea typeface="Canva Sans"/>
                <a:cs typeface="Canva Sans"/>
                <a:sym typeface="Canva Sans"/>
              </a:rPr>
              <a:t>3.answering que and giving feekback on ans</a:t>
            </a:r>
          </a:p>
          <a:p>
            <a:pPr algn="l">
              <a:lnSpc>
                <a:spcPts val="4492"/>
              </a:lnSpc>
            </a:pPr>
            <a:r>
              <a:rPr lang="en-US" sz="3208">
                <a:solidFill>
                  <a:srgbClr val="FFFFFF"/>
                </a:solidFill>
                <a:latin typeface="Canva Sans"/>
                <a:ea typeface="Canva Sans"/>
                <a:cs typeface="Canva Sans"/>
                <a:sym typeface="Canva Sans"/>
              </a:rPr>
              <a:t>4.searching posted que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2509123">
            <a:off x="16073079" y="-3585062"/>
            <a:ext cx="4429841" cy="7710167"/>
          </a:xfrm>
          <a:custGeom>
            <a:avLst/>
            <a:gdLst/>
            <a:ahLst/>
            <a:cxnLst/>
            <a:rect r="r" b="b" t="t" l="l"/>
            <a:pathLst>
              <a:path h="7710167" w="4429841">
                <a:moveTo>
                  <a:pt x="0" y="0"/>
                </a:moveTo>
                <a:lnTo>
                  <a:pt x="4429842" y="0"/>
                </a:lnTo>
                <a:lnTo>
                  <a:pt x="4429842" y="7710167"/>
                </a:lnTo>
                <a:lnTo>
                  <a:pt x="0" y="77101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149751">
            <a:off x="-3949538" y="7137282"/>
            <a:ext cx="8970610" cy="7437451"/>
          </a:xfrm>
          <a:custGeom>
            <a:avLst/>
            <a:gdLst/>
            <a:ahLst/>
            <a:cxnLst/>
            <a:rect r="r" b="b" t="t" l="l"/>
            <a:pathLst>
              <a:path h="7437451" w="8970610">
                <a:moveTo>
                  <a:pt x="0" y="0"/>
                </a:moveTo>
                <a:lnTo>
                  <a:pt x="8970610" y="0"/>
                </a:lnTo>
                <a:lnTo>
                  <a:pt x="8970610" y="7437451"/>
                </a:lnTo>
                <a:lnTo>
                  <a:pt x="0" y="74374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24381" y="270022"/>
            <a:ext cx="7461161" cy="958975"/>
          </a:xfrm>
          <a:prstGeom prst="rect">
            <a:avLst/>
          </a:prstGeom>
        </p:spPr>
        <p:txBody>
          <a:bodyPr anchor="t" rtlCol="false" tIns="0" lIns="0" bIns="0" rIns="0">
            <a:spAutoFit/>
          </a:bodyPr>
          <a:lstStyle/>
          <a:p>
            <a:pPr algn="l">
              <a:lnSpc>
                <a:spcPts val="7433"/>
              </a:lnSpc>
            </a:pPr>
            <a:r>
              <a:rPr lang="en-US" sz="6299" b="true">
                <a:solidFill>
                  <a:srgbClr val="FFFFFF"/>
                </a:solidFill>
                <a:latin typeface="HK Grotesk Bold"/>
                <a:ea typeface="HK Grotesk Bold"/>
                <a:cs typeface="HK Grotesk Bold"/>
                <a:sym typeface="HK Grotesk Bold"/>
              </a:rPr>
              <a:t>System Architecture</a:t>
            </a:r>
          </a:p>
        </p:txBody>
      </p:sp>
      <p:grpSp>
        <p:nvGrpSpPr>
          <p:cNvPr name="Group 5" id="5"/>
          <p:cNvGrpSpPr/>
          <p:nvPr/>
        </p:nvGrpSpPr>
        <p:grpSpPr>
          <a:xfrm rot="0">
            <a:off x="7749754" y="270022"/>
            <a:ext cx="3383708" cy="2307119"/>
            <a:chOff x="0" y="0"/>
            <a:chExt cx="4511610" cy="3076159"/>
          </a:xfrm>
        </p:grpSpPr>
        <p:grpSp>
          <p:nvGrpSpPr>
            <p:cNvPr name="Group 6" id="6"/>
            <p:cNvGrpSpPr/>
            <p:nvPr/>
          </p:nvGrpSpPr>
          <p:grpSpPr>
            <a:xfrm rot="0">
              <a:off x="0" y="0"/>
              <a:ext cx="4511610" cy="3076159"/>
              <a:chOff x="0" y="0"/>
              <a:chExt cx="891182" cy="607636"/>
            </a:xfrm>
          </p:grpSpPr>
          <p:sp>
            <p:nvSpPr>
              <p:cNvPr name="Freeform 7" id="7"/>
              <p:cNvSpPr/>
              <p:nvPr/>
            </p:nvSpPr>
            <p:spPr>
              <a:xfrm flipH="false" flipV="false" rot="0">
                <a:off x="0" y="0"/>
                <a:ext cx="891182" cy="607636"/>
              </a:xfrm>
              <a:custGeom>
                <a:avLst/>
                <a:gdLst/>
                <a:ahLst/>
                <a:cxnLst/>
                <a:rect r="r" b="b" t="t" l="l"/>
                <a:pathLst>
                  <a:path h="607636" w="891182">
                    <a:moveTo>
                      <a:pt x="0" y="0"/>
                    </a:moveTo>
                    <a:lnTo>
                      <a:pt x="891182" y="0"/>
                    </a:lnTo>
                    <a:lnTo>
                      <a:pt x="891182" y="607636"/>
                    </a:lnTo>
                    <a:lnTo>
                      <a:pt x="0" y="607636"/>
                    </a:lnTo>
                    <a:close/>
                  </a:path>
                </a:pathLst>
              </a:custGeom>
              <a:solidFill>
                <a:srgbClr val="000000">
                  <a:alpha val="0"/>
                </a:srgbClr>
              </a:solidFill>
              <a:ln w="38100" cap="sq">
                <a:solidFill>
                  <a:srgbClr val="FFFFFF"/>
                </a:solidFill>
                <a:prstDash val="solid"/>
                <a:miter/>
              </a:ln>
            </p:spPr>
          </p:sp>
          <p:sp>
            <p:nvSpPr>
              <p:cNvPr name="TextBox 8" id="8"/>
              <p:cNvSpPr txBox="true"/>
              <p:nvPr/>
            </p:nvSpPr>
            <p:spPr>
              <a:xfrm>
                <a:off x="0" y="-47625"/>
                <a:ext cx="891182" cy="655261"/>
              </a:xfrm>
              <a:prstGeom prst="rect">
                <a:avLst/>
              </a:prstGeom>
            </p:spPr>
            <p:txBody>
              <a:bodyPr anchor="ctr" rtlCol="false" tIns="50800" lIns="50800" bIns="50800" rIns="50800"/>
              <a:lstStyle/>
              <a:p>
                <a:pPr algn="ctr">
                  <a:lnSpc>
                    <a:spcPts val="2800"/>
                  </a:lnSpc>
                </a:pPr>
              </a:p>
            </p:txBody>
          </p:sp>
        </p:grpSp>
        <p:sp>
          <p:nvSpPr>
            <p:cNvPr name="AutoShape 9" id="9"/>
            <p:cNvSpPr/>
            <p:nvPr/>
          </p:nvSpPr>
          <p:spPr>
            <a:xfrm>
              <a:off x="437772" y="964225"/>
              <a:ext cx="3595139" cy="0"/>
            </a:xfrm>
            <a:prstGeom prst="line">
              <a:avLst/>
            </a:prstGeom>
            <a:ln cap="flat" w="50800">
              <a:solidFill>
                <a:srgbClr val="FFFFFF"/>
              </a:solidFill>
              <a:prstDash val="solid"/>
              <a:headEnd type="none" len="sm" w="sm"/>
              <a:tailEnd type="none" len="sm" w="sm"/>
            </a:ln>
          </p:spPr>
        </p:sp>
        <p:sp>
          <p:nvSpPr>
            <p:cNvPr name="TextBox 10" id="10"/>
            <p:cNvSpPr txBox="true"/>
            <p:nvPr/>
          </p:nvSpPr>
          <p:spPr>
            <a:xfrm rot="0">
              <a:off x="1266216" y="179668"/>
              <a:ext cx="1979178" cy="607060"/>
            </a:xfrm>
            <a:prstGeom prst="rect">
              <a:avLst/>
            </a:prstGeom>
          </p:spPr>
          <p:txBody>
            <a:bodyPr anchor="t" rtlCol="false" tIns="0" lIns="0" bIns="0" rIns="0">
              <a:spAutoFit/>
            </a:bodyPr>
            <a:lstStyle/>
            <a:p>
              <a:pPr algn="ctr">
                <a:lnSpc>
                  <a:spcPts val="3540"/>
                </a:lnSpc>
                <a:spcBef>
                  <a:spcPct val="0"/>
                </a:spcBef>
              </a:pPr>
              <a:r>
                <a:rPr lang="en-US" b="true" sz="3000">
                  <a:solidFill>
                    <a:srgbClr val="FFFFFF"/>
                  </a:solidFill>
                  <a:latin typeface="Halant Medium"/>
                  <a:ea typeface="Halant Medium"/>
                  <a:cs typeface="Halant Medium"/>
                  <a:sym typeface="Halant Medium"/>
                </a:rPr>
                <a:t>Question</a:t>
              </a:r>
            </a:p>
          </p:txBody>
        </p:sp>
        <p:sp>
          <p:nvSpPr>
            <p:cNvPr name="TextBox 11" id="11"/>
            <p:cNvSpPr txBox="true"/>
            <p:nvPr/>
          </p:nvSpPr>
          <p:spPr>
            <a:xfrm rot="0">
              <a:off x="487505" y="1021375"/>
              <a:ext cx="3536601" cy="1748910"/>
            </a:xfrm>
            <a:prstGeom prst="rect">
              <a:avLst/>
            </a:prstGeom>
          </p:spPr>
          <p:txBody>
            <a:bodyPr anchor="t" rtlCol="false" tIns="0" lIns="0" bIns="0" rIns="0">
              <a:spAutoFit/>
            </a:bodyPr>
            <a:lstStyle/>
            <a:p>
              <a:pPr algn="l">
                <a:lnSpc>
                  <a:spcPts val="1503"/>
                </a:lnSpc>
                <a:spcBef>
                  <a:spcPct val="0"/>
                </a:spcBef>
              </a:pPr>
              <a:r>
                <a:rPr lang="en-US" sz="1073">
                  <a:solidFill>
                    <a:srgbClr val="FFFFFF"/>
                  </a:solidFill>
                  <a:latin typeface="Canva Sans"/>
                  <a:ea typeface="Canva Sans"/>
                  <a:cs typeface="Canva Sans"/>
                  <a:sym typeface="Canva Sans"/>
                </a:rPr>
                <a:t>-</a:t>
              </a:r>
              <a:r>
                <a:rPr lang="en-US" sz="1073">
                  <a:solidFill>
                    <a:srgbClr val="FFFFFF"/>
                  </a:solidFill>
                  <a:latin typeface="Canva Sans"/>
                  <a:ea typeface="Canva Sans"/>
                  <a:cs typeface="Canva Sans"/>
                  <a:sym typeface="Canva Sans"/>
                </a:rPr>
                <a:t>string questionID;</a:t>
              </a:r>
            </a:p>
            <a:p>
              <a:pPr algn="l">
                <a:lnSpc>
                  <a:spcPts val="1503"/>
                </a:lnSpc>
                <a:spcBef>
                  <a:spcPct val="0"/>
                </a:spcBef>
              </a:pPr>
              <a:r>
                <a:rPr lang="en-US" sz="1073">
                  <a:solidFill>
                    <a:srgbClr val="FFFFFF"/>
                  </a:solidFill>
                  <a:latin typeface="Canva Sans"/>
                  <a:ea typeface="Canva Sans"/>
                  <a:cs typeface="Canva Sans"/>
                  <a:sym typeface="Canva Sans"/>
                </a:rPr>
                <a:t>- string userID;</a:t>
              </a:r>
            </a:p>
            <a:p>
              <a:pPr algn="l">
                <a:lnSpc>
                  <a:spcPts val="1503"/>
                </a:lnSpc>
                <a:spcBef>
                  <a:spcPct val="0"/>
                </a:spcBef>
              </a:pPr>
              <a:r>
                <a:rPr lang="en-US" sz="1073">
                  <a:solidFill>
                    <a:srgbClr val="FFFFFF"/>
                  </a:solidFill>
                  <a:latin typeface="Canva Sans"/>
                  <a:ea typeface="Canva Sans"/>
                  <a:cs typeface="Canva Sans"/>
                  <a:sym typeface="Canva Sans"/>
                </a:rPr>
                <a:t>- string text;</a:t>
              </a:r>
            </a:p>
            <a:p>
              <a:pPr algn="l">
                <a:lnSpc>
                  <a:spcPts val="1503"/>
                </a:lnSpc>
                <a:spcBef>
                  <a:spcPct val="0"/>
                </a:spcBef>
              </a:pPr>
            </a:p>
            <a:p>
              <a:pPr algn="l">
                <a:lnSpc>
                  <a:spcPts val="1503"/>
                </a:lnSpc>
                <a:spcBef>
                  <a:spcPct val="0"/>
                </a:spcBef>
              </a:pPr>
            </a:p>
            <a:p>
              <a:pPr algn="l">
                <a:lnSpc>
                  <a:spcPts val="1503"/>
                </a:lnSpc>
                <a:spcBef>
                  <a:spcPct val="0"/>
                </a:spcBef>
              </a:pPr>
              <a:r>
                <a:rPr lang="en-US" sz="1073">
                  <a:solidFill>
                    <a:srgbClr val="FFFFFF"/>
                  </a:solidFill>
                  <a:latin typeface="Canva Sans"/>
                  <a:ea typeface="Canva Sans"/>
                  <a:cs typeface="Canva Sans"/>
                  <a:sym typeface="Canva Sans"/>
                </a:rPr>
                <a:t> +void display() </a:t>
              </a:r>
            </a:p>
            <a:p>
              <a:pPr algn="l">
                <a:lnSpc>
                  <a:spcPts val="1503"/>
                </a:lnSpc>
                <a:spcBef>
                  <a:spcPct val="0"/>
                </a:spcBef>
              </a:pPr>
              <a:r>
                <a:rPr lang="en-US" sz="1073">
                  <a:solidFill>
                    <a:srgbClr val="FFFFFF"/>
                  </a:solidFill>
                  <a:latin typeface="Canva Sans"/>
                  <a:ea typeface="Canva Sans"/>
                  <a:cs typeface="Canva Sans"/>
                  <a:sym typeface="Canva Sans"/>
                </a:rPr>
                <a:t> +string getID() { return questionID; }</a:t>
              </a:r>
            </a:p>
          </p:txBody>
        </p:sp>
        <p:sp>
          <p:nvSpPr>
            <p:cNvPr name="AutoShape 12" id="12"/>
            <p:cNvSpPr/>
            <p:nvPr/>
          </p:nvSpPr>
          <p:spPr>
            <a:xfrm>
              <a:off x="437772" y="2049543"/>
              <a:ext cx="3595139" cy="0"/>
            </a:xfrm>
            <a:prstGeom prst="line">
              <a:avLst/>
            </a:prstGeom>
            <a:ln cap="flat" w="50800">
              <a:solidFill>
                <a:srgbClr val="FFFFFF"/>
              </a:solidFill>
              <a:prstDash val="solid"/>
              <a:headEnd type="none" len="sm" w="sm"/>
              <a:tailEnd type="none" len="sm" w="sm"/>
            </a:ln>
          </p:spPr>
        </p:sp>
      </p:grpSp>
      <p:grpSp>
        <p:nvGrpSpPr>
          <p:cNvPr name="Group 13" id="13"/>
          <p:cNvGrpSpPr/>
          <p:nvPr/>
        </p:nvGrpSpPr>
        <p:grpSpPr>
          <a:xfrm rot="0">
            <a:off x="7898558" y="2955752"/>
            <a:ext cx="3086100" cy="3858941"/>
            <a:chOff x="0" y="0"/>
            <a:chExt cx="4114800" cy="5145255"/>
          </a:xfrm>
        </p:grpSpPr>
        <p:grpSp>
          <p:nvGrpSpPr>
            <p:cNvPr name="Group 14" id="14"/>
            <p:cNvGrpSpPr/>
            <p:nvPr/>
          </p:nvGrpSpPr>
          <p:grpSpPr>
            <a:xfrm rot="0">
              <a:off x="0" y="0"/>
              <a:ext cx="4114800" cy="5145255"/>
              <a:chOff x="0" y="0"/>
              <a:chExt cx="812800" cy="1016347"/>
            </a:xfrm>
          </p:grpSpPr>
          <p:sp>
            <p:nvSpPr>
              <p:cNvPr name="Freeform 15" id="15"/>
              <p:cNvSpPr/>
              <p:nvPr/>
            </p:nvSpPr>
            <p:spPr>
              <a:xfrm flipH="false" flipV="false" rot="0">
                <a:off x="0" y="0"/>
                <a:ext cx="812800" cy="1016347"/>
              </a:xfrm>
              <a:custGeom>
                <a:avLst/>
                <a:gdLst/>
                <a:ahLst/>
                <a:cxnLst/>
                <a:rect r="r" b="b" t="t" l="l"/>
                <a:pathLst>
                  <a:path h="1016347" w="812800">
                    <a:moveTo>
                      <a:pt x="0" y="0"/>
                    </a:moveTo>
                    <a:lnTo>
                      <a:pt x="812800" y="0"/>
                    </a:lnTo>
                    <a:lnTo>
                      <a:pt x="812800" y="1016347"/>
                    </a:lnTo>
                    <a:lnTo>
                      <a:pt x="0" y="1016347"/>
                    </a:lnTo>
                    <a:close/>
                  </a:path>
                </a:pathLst>
              </a:custGeom>
              <a:solidFill>
                <a:srgbClr val="000000">
                  <a:alpha val="0"/>
                </a:srgbClr>
              </a:solidFill>
              <a:ln w="38100" cap="sq">
                <a:solidFill>
                  <a:srgbClr val="FFFFFF"/>
                </a:solidFill>
                <a:prstDash val="solid"/>
                <a:miter/>
              </a:ln>
            </p:spPr>
          </p:sp>
          <p:sp>
            <p:nvSpPr>
              <p:cNvPr name="TextBox 16" id="16"/>
              <p:cNvSpPr txBox="true"/>
              <p:nvPr/>
            </p:nvSpPr>
            <p:spPr>
              <a:xfrm>
                <a:off x="0" y="-47625"/>
                <a:ext cx="812800" cy="1063972"/>
              </a:xfrm>
              <a:prstGeom prst="rect">
                <a:avLst/>
              </a:prstGeom>
            </p:spPr>
            <p:txBody>
              <a:bodyPr anchor="ctr" rtlCol="false" tIns="50800" lIns="50800" bIns="50800" rIns="50800"/>
              <a:lstStyle/>
              <a:p>
                <a:pPr algn="ctr">
                  <a:lnSpc>
                    <a:spcPts val="2800"/>
                  </a:lnSpc>
                </a:pPr>
              </a:p>
            </p:txBody>
          </p:sp>
        </p:grpSp>
        <p:sp>
          <p:nvSpPr>
            <p:cNvPr name="AutoShape 17" id="17"/>
            <p:cNvSpPr/>
            <p:nvPr/>
          </p:nvSpPr>
          <p:spPr>
            <a:xfrm flipV="true">
              <a:off x="448428" y="832870"/>
              <a:ext cx="3217943" cy="0"/>
            </a:xfrm>
            <a:prstGeom prst="line">
              <a:avLst/>
            </a:prstGeom>
            <a:ln cap="flat" w="50800">
              <a:solidFill>
                <a:srgbClr val="FFFFFF"/>
              </a:solidFill>
              <a:prstDash val="solid"/>
              <a:headEnd type="none" len="sm" w="sm"/>
              <a:tailEnd type="none" len="sm" w="sm"/>
            </a:ln>
          </p:spPr>
        </p:sp>
        <p:sp>
          <p:nvSpPr>
            <p:cNvPr name="TextBox 18" id="18"/>
            <p:cNvSpPr txBox="true"/>
            <p:nvPr/>
          </p:nvSpPr>
          <p:spPr>
            <a:xfrm rot="0">
              <a:off x="0" y="46274"/>
              <a:ext cx="4114800" cy="644736"/>
            </a:xfrm>
            <a:prstGeom prst="rect">
              <a:avLst/>
            </a:prstGeom>
          </p:spPr>
          <p:txBody>
            <a:bodyPr anchor="t" rtlCol="false" tIns="0" lIns="0" bIns="0" rIns="0">
              <a:spAutoFit/>
            </a:bodyPr>
            <a:lstStyle/>
            <a:p>
              <a:pPr algn="ctr">
                <a:lnSpc>
                  <a:spcPts val="4060"/>
                </a:lnSpc>
                <a:spcBef>
                  <a:spcPct val="0"/>
                </a:spcBef>
              </a:pPr>
              <a:r>
                <a:rPr lang="en-US" sz="2900">
                  <a:solidFill>
                    <a:srgbClr val="FFFFFF"/>
                  </a:solidFill>
                  <a:latin typeface="Canva Sans"/>
                  <a:ea typeface="Canva Sans"/>
                  <a:cs typeface="Canva Sans"/>
                  <a:sym typeface="Canva Sans"/>
                </a:rPr>
                <a:t>Answer</a:t>
              </a:r>
            </a:p>
          </p:txBody>
        </p:sp>
        <p:sp>
          <p:nvSpPr>
            <p:cNvPr name="TextBox 19" id="19"/>
            <p:cNvSpPr txBox="true"/>
            <p:nvPr/>
          </p:nvSpPr>
          <p:spPr>
            <a:xfrm rot="0">
              <a:off x="448428" y="1015019"/>
              <a:ext cx="3500834" cy="3890008"/>
            </a:xfrm>
            <a:prstGeom prst="rect">
              <a:avLst/>
            </a:prstGeom>
          </p:spPr>
          <p:txBody>
            <a:bodyPr anchor="t" rtlCol="false" tIns="0" lIns="0" bIns="0" rIns="0">
              <a:spAutoFit/>
            </a:bodyPr>
            <a:lstStyle/>
            <a:p>
              <a:pPr algn="l">
                <a:lnSpc>
                  <a:spcPts val="1680"/>
                </a:lnSpc>
                <a:spcBef>
                  <a:spcPct val="0"/>
                </a:spcBef>
              </a:pPr>
              <a:r>
                <a:rPr lang="en-US" sz="1200">
                  <a:solidFill>
                    <a:srgbClr val="FFFFFF"/>
                  </a:solidFill>
                  <a:latin typeface="Canva Sans"/>
                  <a:ea typeface="Canva Sans"/>
                  <a:cs typeface="Canva Sans"/>
                  <a:sym typeface="Canva Sans"/>
                </a:rPr>
                <a:t>-</a:t>
              </a:r>
              <a:r>
                <a:rPr lang="en-US" sz="1200">
                  <a:solidFill>
                    <a:srgbClr val="FFFFFF"/>
                  </a:solidFill>
                  <a:latin typeface="Canva Sans"/>
                  <a:ea typeface="Canva Sans"/>
                  <a:cs typeface="Canva Sans"/>
                  <a:sym typeface="Canva Sans"/>
                </a:rPr>
                <a:t>string answerID;</a:t>
              </a:r>
            </a:p>
            <a:p>
              <a:pPr algn="l">
                <a:lnSpc>
                  <a:spcPts val="1680"/>
                </a:lnSpc>
                <a:spcBef>
                  <a:spcPct val="0"/>
                </a:spcBef>
              </a:pPr>
              <a:r>
                <a:rPr lang="en-US" sz="1200">
                  <a:solidFill>
                    <a:srgbClr val="FFFFFF"/>
                  </a:solidFill>
                  <a:latin typeface="Canva Sans"/>
                  <a:ea typeface="Canva Sans"/>
                  <a:cs typeface="Canva Sans"/>
                  <a:sym typeface="Canva Sans"/>
                </a:rPr>
                <a:t> -string questionID;</a:t>
              </a:r>
            </a:p>
            <a:p>
              <a:pPr algn="l">
                <a:lnSpc>
                  <a:spcPts val="1680"/>
                </a:lnSpc>
                <a:spcBef>
                  <a:spcPct val="0"/>
                </a:spcBef>
              </a:pPr>
              <a:r>
                <a:rPr lang="en-US" sz="1200">
                  <a:solidFill>
                    <a:srgbClr val="FFFFFF"/>
                  </a:solidFill>
                  <a:latin typeface="Canva Sans"/>
                  <a:ea typeface="Canva Sans"/>
                  <a:cs typeface="Canva Sans"/>
                  <a:sym typeface="Canva Sans"/>
                </a:rPr>
                <a:t> -string userID;</a:t>
              </a:r>
            </a:p>
            <a:p>
              <a:pPr algn="l">
                <a:lnSpc>
                  <a:spcPts val="1680"/>
                </a:lnSpc>
                <a:spcBef>
                  <a:spcPct val="0"/>
                </a:spcBef>
              </a:pPr>
              <a:r>
                <a:rPr lang="en-US" sz="1200">
                  <a:solidFill>
                    <a:srgbClr val="FFFFFF"/>
                  </a:solidFill>
                  <a:latin typeface="Canva Sans"/>
                  <a:ea typeface="Canva Sans"/>
                  <a:cs typeface="Canva Sans"/>
                  <a:sym typeface="Canva Sans"/>
                </a:rPr>
                <a:t> -string text;</a:t>
              </a:r>
            </a:p>
            <a:p>
              <a:pPr algn="l">
                <a:lnSpc>
                  <a:spcPts val="1680"/>
                </a:lnSpc>
                <a:spcBef>
                  <a:spcPct val="0"/>
                </a:spcBef>
              </a:pPr>
              <a:r>
                <a:rPr lang="en-US" sz="1200">
                  <a:solidFill>
                    <a:srgbClr val="FFFFFF"/>
                  </a:solidFill>
                  <a:latin typeface="Canva Sans"/>
                  <a:ea typeface="Canva Sans"/>
                  <a:cs typeface="Canva Sans"/>
                  <a:sym typeface="Canva Sans"/>
                </a:rPr>
                <a:t> -int upvotes;</a:t>
              </a:r>
            </a:p>
            <a:p>
              <a:pPr algn="l">
                <a:lnSpc>
                  <a:spcPts val="1680"/>
                </a:lnSpc>
                <a:spcBef>
                  <a:spcPct val="0"/>
                </a:spcBef>
              </a:pPr>
              <a:r>
                <a:rPr lang="en-US" sz="1200">
                  <a:solidFill>
                    <a:srgbClr val="FFFFFF"/>
                  </a:solidFill>
                  <a:latin typeface="Canva Sans"/>
                  <a:ea typeface="Canva Sans"/>
                  <a:cs typeface="Canva Sans"/>
                  <a:sym typeface="Canva Sans"/>
                </a:rPr>
                <a:t> -int downvotes;</a:t>
              </a:r>
            </a:p>
            <a:p>
              <a:pPr algn="l">
                <a:lnSpc>
                  <a:spcPts val="1680"/>
                </a:lnSpc>
                <a:spcBef>
                  <a:spcPct val="0"/>
                </a:spcBef>
              </a:pPr>
              <a:r>
                <a:rPr lang="en-US" sz="1200">
                  <a:solidFill>
                    <a:srgbClr val="FFFFFF"/>
                  </a:solidFill>
                  <a:latin typeface="Canva Sans"/>
                  <a:ea typeface="Canva Sans"/>
                  <a:cs typeface="Canva Sans"/>
                  <a:sym typeface="Canva Sans"/>
                </a:rPr>
                <a:t> -int sentimentScore;</a:t>
              </a:r>
            </a:p>
            <a:p>
              <a:pPr algn="l">
                <a:lnSpc>
                  <a:spcPts val="1680"/>
                </a:lnSpc>
                <a:spcBef>
                  <a:spcPct val="0"/>
                </a:spcBef>
              </a:pPr>
            </a:p>
            <a:p>
              <a:pPr algn="l">
                <a:lnSpc>
                  <a:spcPts val="1680"/>
                </a:lnSpc>
                <a:spcBef>
                  <a:spcPct val="0"/>
                </a:spcBef>
              </a:pPr>
            </a:p>
            <a:p>
              <a:pPr algn="l">
                <a:lnSpc>
                  <a:spcPts val="1680"/>
                </a:lnSpc>
                <a:spcBef>
                  <a:spcPct val="0"/>
                </a:spcBef>
              </a:pPr>
              <a:r>
                <a:rPr lang="en-US" sz="1200">
                  <a:solidFill>
                    <a:srgbClr val="FFFFFF"/>
                  </a:solidFill>
                  <a:latin typeface="Canva Sans"/>
                  <a:ea typeface="Canva Sans"/>
                  <a:cs typeface="Canva Sans"/>
                  <a:sym typeface="Canva Sans"/>
                </a:rPr>
                <a:t>+void upvote() { upvotes++; }</a:t>
              </a:r>
            </a:p>
            <a:p>
              <a:pPr algn="l">
                <a:lnSpc>
                  <a:spcPts val="1680"/>
                </a:lnSpc>
                <a:spcBef>
                  <a:spcPct val="0"/>
                </a:spcBef>
              </a:pPr>
              <a:r>
                <a:rPr lang="en-US" sz="1200">
                  <a:solidFill>
                    <a:srgbClr val="FFFFFF"/>
                  </a:solidFill>
                  <a:latin typeface="Canva Sans"/>
                  <a:ea typeface="Canva Sans"/>
                  <a:cs typeface="Canva Sans"/>
                  <a:sym typeface="Canva Sans"/>
                </a:rPr>
                <a:t>+void downvote() { downvotes++; }</a:t>
              </a:r>
            </a:p>
            <a:p>
              <a:pPr algn="l">
                <a:lnSpc>
                  <a:spcPts val="1680"/>
                </a:lnSpc>
                <a:spcBef>
                  <a:spcPct val="0"/>
                </a:spcBef>
              </a:pPr>
              <a:r>
                <a:rPr lang="en-US" sz="1200">
                  <a:solidFill>
                    <a:srgbClr val="FFFFFF"/>
                  </a:solidFill>
                  <a:latin typeface="Canva Sans"/>
                  <a:ea typeface="Canva Sans"/>
                  <a:cs typeface="Canva Sans"/>
                  <a:sym typeface="Canva Sans"/>
                </a:rPr>
                <a:t>+ void setSentimentScore(int score)</a:t>
              </a:r>
            </a:p>
            <a:p>
              <a:pPr algn="l">
                <a:lnSpc>
                  <a:spcPts val="1680"/>
                </a:lnSpc>
                <a:spcBef>
                  <a:spcPct val="0"/>
                </a:spcBef>
              </a:pPr>
              <a:r>
                <a:rPr lang="en-US" sz="1200">
                  <a:solidFill>
                    <a:srgbClr val="FFFFFF"/>
                  </a:solidFill>
                  <a:latin typeface="Canva Sans"/>
                  <a:ea typeface="Canva Sans"/>
                  <a:cs typeface="Canva Sans"/>
                  <a:sym typeface="Canva Sans"/>
                </a:rPr>
                <a:t>+int getFinalScore() </a:t>
              </a:r>
            </a:p>
            <a:p>
              <a:pPr algn="l">
                <a:lnSpc>
                  <a:spcPts val="1680"/>
                </a:lnSpc>
                <a:spcBef>
                  <a:spcPct val="0"/>
                </a:spcBef>
              </a:pPr>
              <a:r>
                <a:rPr lang="en-US" sz="1200">
                  <a:solidFill>
                    <a:srgbClr val="FFFFFF"/>
                  </a:solidFill>
                  <a:latin typeface="Canva Sans"/>
                  <a:ea typeface="Canva Sans"/>
                  <a:cs typeface="Canva Sans"/>
                  <a:sym typeface="Canva Sans"/>
                </a:rPr>
                <a:t>+void display()</a:t>
              </a:r>
            </a:p>
          </p:txBody>
        </p:sp>
        <p:sp>
          <p:nvSpPr>
            <p:cNvPr name="AutoShape 20" id="20"/>
            <p:cNvSpPr/>
            <p:nvPr/>
          </p:nvSpPr>
          <p:spPr>
            <a:xfrm>
              <a:off x="448428" y="3231004"/>
              <a:ext cx="3217943" cy="0"/>
            </a:xfrm>
            <a:prstGeom prst="line">
              <a:avLst/>
            </a:prstGeom>
            <a:ln cap="flat" w="50800">
              <a:solidFill>
                <a:srgbClr val="FFFFFF"/>
              </a:solidFill>
              <a:prstDash val="solid"/>
              <a:headEnd type="none" len="sm" w="sm"/>
              <a:tailEnd type="none" len="sm" w="sm"/>
            </a:ln>
          </p:spPr>
        </p:sp>
      </p:grpSp>
      <p:grpSp>
        <p:nvGrpSpPr>
          <p:cNvPr name="Group 21" id="21"/>
          <p:cNvGrpSpPr/>
          <p:nvPr/>
        </p:nvGrpSpPr>
        <p:grpSpPr>
          <a:xfrm rot="0">
            <a:off x="7898558" y="7331136"/>
            <a:ext cx="3086100" cy="2788492"/>
            <a:chOff x="0" y="0"/>
            <a:chExt cx="4114800" cy="3717990"/>
          </a:xfrm>
        </p:grpSpPr>
        <p:grpSp>
          <p:nvGrpSpPr>
            <p:cNvPr name="Group 22" id="22"/>
            <p:cNvGrpSpPr/>
            <p:nvPr/>
          </p:nvGrpSpPr>
          <p:grpSpPr>
            <a:xfrm rot="0">
              <a:off x="0" y="0"/>
              <a:ext cx="4114800" cy="3717990"/>
              <a:chOff x="0" y="0"/>
              <a:chExt cx="812800" cy="734418"/>
            </a:xfrm>
          </p:grpSpPr>
          <p:sp>
            <p:nvSpPr>
              <p:cNvPr name="Freeform 23" id="23"/>
              <p:cNvSpPr/>
              <p:nvPr/>
            </p:nvSpPr>
            <p:spPr>
              <a:xfrm flipH="false" flipV="false" rot="0">
                <a:off x="0" y="0"/>
                <a:ext cx="812800" cy="734418"/>
              </a:xfrm>
              <a:custGeom>
                <a:avLst/>
                <a:gdLst/>
                <a:ahLst/>
                <a:cxnLst/>
                <a:rect r="r" b="b" t="t" l="l"/>
                <a:pathLst>
                  <a:path h="734418" w="812800">
                    <a:moveTo>
                      <a:pt x="0" y="0"/>
                    </a:moveTo>
                    <a:lnTo>
                      <a:pt x="812800" y="0"/>
                    </a:lnTo>
                    <a:lnTo>
                      <a:pt x="812800" y="734418"/>
                    </a:lnTo>
                    <a:lnTo>
                      <a:pt x="0" y="734418"/>
                    </a:lnTo>
                    <a:close/>
                  </a:path>
                </a:pathLst>
              </a:custGeom>
              <a:solidFill>
                <a:srgbClr val="000000">
                  <a:alpha val="0"/>
                </a:srgbClr>
              </a:solidFill>
              <a:ln w="38100" cap="sq">
                <a:solidFill>
                  <a:srgbClr val="FFFFFF"/>
                </a:solidFill>
                <a:prstDash val="solid"/>
                <a:miter/>
              </a:ln>
            </p:spPr>
          </p:sp>
          <p:sp>
            <p:nvSpPr>
              <p:cNvPr name="TextBox 24" id="24"/>
              <p:cNvSpPr txBox="true"/>
              <p:nvPr/>
            </p:nvSpPr>
            <p:spPr>
              <a:xfrm>
                <a:off x="0" y="-47625"/>
                <a:ext cx="812800" cy="782043"/>
              </a:xfrm>
              <a:prstGeom prst="rect">
                <a:avLst/>
              </a:prstGeom>
            </p:spPr>
            <p:txBody>
              <a:bodyPr anchor="ctr" rtlCol="false" tIns="50800" lIns="50800" bIns="50800" rIns="50800"/>
              <a:lstStyle/>
              <a:p>
                <a:pPr algn="ctr">
                  <a:lnSpc>
                    <a:spcPts val="2800"/>
                  </a:lnSpc>
                </a:pPr>
              </a:p>
            </p:txBody>
          </p:sp>
        </p:grpSp>
        <p:sp>
          <p:nvSpPr>
            <p:cNvPr name="AutoShape 25" id="25"/>
            <p:cNvSpPr/>
            <p:nvPr/>
          </p:nvSpPr>
          <p:spPr>
            <a:xfrm>
              <a:off x="280748" y="946200"/>
              <a:ext cx="3553303" cy="0"/>
            </a:xfrm>
            <a:prstGeom prst="line">
              <a:avLst/>
            </a:prstGeom>
            <a:ln cap="flat" w="50800">
              <a:solidFill>
                <a:srgbClr val="FFFFFF"/>
              </a:solidFill>
              <a:prstDash val="solid"/>
              <a:headEnd type="none" len="sm" w="sm"/>
              <a:tailEnd type="none" len="sm" w="sm"/>
            </a:ln>
          </p:spPr>
        </p:sp>
        <p:sp>
          <p:nvSpPr>
            <p:cNvPr name="TextBox 26" id="26"/>
            <p:cNvSpPr txBox="true"/>
            <p:nvPr/>
          </p:nvSpPr>
          <p:spPr>
            <a:xfrm rot="0">
              <a:off x="0" y="168698"/>
              <a:ext cx="4114800" cy="515619"/>
            </a:xfrm>
            <a:prstGeom prst="rect">
              <a:avLst/>
            </a:prstGeom>
          </p:spPr>
          <p:txBody>
            <a:bodyPr anchor="t" rtlCol="false" tIns="0" lIns="0" bIns="0" rIns="0">
              <a:spAutoFit/>
            </a:bodyPr>
            <a:lstStyle/>
            <a:p>
              <a:pPr algn="ctr">
                <a:lnSpc>
                  <a:spcPts val="3360"/>
                </a:lnSpc>
                <a:spcBef>
                  <a:spcPct val="0"/>
                </a:spcBef>
              </a:pPr>
              <a:r>
                <a:rPr lang="en-US" sz="2400">
                  <a:solidFill>
                    <a:srgbClr val="FFFFFF"/>
                  </a:solidFill>
                  <a:latin typeface="Canva Sans"/>
                  <a:ea typeface="Canva Sans"/>
                  <a:cs typeface="Canva Sans"/>
                  <a:sym typeface="Canva Sans"/>
                </a:rPr>
                <a:t>SentimentAnalyzer</a:t>
              </a:r>
            </a:p>
          </p:txBody>
        </p:sp>
        <p:sp>
          <p:nvSpPr>
            <p:cNvPr name="TextBox 27" id="27"/>
            <p:cNvSpPr txBox="true"/>
            <p:nvPr/>
          </p:nvSpPr>
          <p:spPr>
            <a:xfrm rot="0">
              <a:off x="280748" y="1182120"/>
              <a:ext cx="3553303" cy="2267795"/>
            </a:xfrm>
            <a:prstGeom prst="rect">
              <a:avLst/>
            </a:prstGeom>
          </p:spPr>
          <p:txBody>
            <a:bodyPr anchor="t" rtlCol="false" tIns="0" lIns="0" bIns="0" rIns="0">
              <a:spAutoFit/>
            </a:bodyPr>
            <a:lstStyle/>
            <a:p>
              <a:pPr algn="l">
                <a:lnSpc>
                  <a:spcPts val="1540"/>
                </a:lnSpc>
                <a:spcBef>
                  <a:spcPct val="0"/>
                </a:spcBef>
              </a:pPr>
              <a:r>
                <a:rPr lang="en-US" sz="1100">
                  <a:solidFill>
                    <a:srgbClr val="FFFFFF"/>
                  </a:solidFill>
                  <a:latin typeface="Canva Sans"/>
                  <a:ea typeface="Canva Sans"/>
                  <a:cs typeface="Canva Sans"/>
                  <a:sym typeface="Canva Sans"/>
                </a:rPr>
                <a:t>-</a:t>
              </a:r>
              <a:r>
                <a:rPr lang="en-US" sz="1100">
                  <a:solidFill>
                    <a:srgbClr val="FFFFFF"/>
                  </a:solidFill>
                  <a:latin typeface="Canva Sans"/>
                  <a:ea typeface="Canva Sans"/>
                  <a:cs typeface="Canva Sans"/>
                  <a:sym typeface="Canva Sans"/>
                </a:rPr>
                <a:t>unordered_set&lt;string&gt; positiveWords= {"good", "great", "helpful", "informative", "excellent"};</a:t>
              </a:r>
            </a:p>
            <a:p>
              <a:pPr algn="l">
                <a:lnSpc>
                  <a:spcPts val="1540"/>
                </a:lnSpc>
                <a:spcBef>
                  <a:spcPct val="0"/>
                </a:spcBef>
              </a:pPr>
              <a:r>
                <a:rPr lang="en-US" sz="1100">
                  <a:solidFill>
                    <a:srgbClr val="FFFFFF"/>
                  </a:solidFill>
                  <a:latin typeface="Canva Sans"/>
                  <a:ea typeface="Canva Sans"/>
                  <a:cs typeface="Canva Sans"/>
                  <a:sym typeface="Canva Sans"/>
                </a:rPr>
                <a:t>- unordered_set&lt;string&gt; negativeWords = {"bad", "misleading", "incorrect", "poor", "confusing"};</a:t>
              </a:r>
            </a:p>
            <a:p>
              <a:pPr algn="l">
                <a:lnSpc>
                  <a:spcPts val="1540"/>
                </a:lnSpc>
                <a:spcBef>
                  <a:spcPct val="0"/>
                </a:spcBef>
              </a:pPr>
            </a:p>
            <a:p>
              <a:pPr algn="l">
                <a:lnSpc>
                  <a:spcPts val="1540"/>
                </a:lnSpc>
                <a:spcBef>
                  <a:spcPct val="0"/>
                </a:spcBef>
              </a:pPr>
            </a:p>
            <a:p>
              <a:pPr algn="l">
                <a:lnSpc>
                  <a:spcPts val="1540"/>
                </a:lnSpc>
                <a:spcBef>
                  <a:spcPct val="0"/>
                </a:spcBef>
              </a:pPr>
              <a:r>
                <a:rPr lang="en-US" sz="1100">
                  <a:solidFill>
                    <a:srgbClr val="FFFFFF"/>
                  </a:solidFill>
                  <a:latin typeface="Canva Sans"/>
                  <a:ea typeface="Canva Sans"/>
                  <a:cs typeface="Canva Sans"/>
                  <a:sym typeface="Canva Sans"/>
                </a:rPr>
                <a:t> + int analyze(string answerText)</a:t>
              </a:r>
            </a:p>
          </p:txBody>
        </p:sp>
        <p:sp>
          <p:nvSpPr>
            <p:cNvPr name="AutoShape 28" id="28"/>
            <p:cNvSpPr/>
            <p:nvPr/>
          </p:nvSpPr>
          <p:spPr>
            <a:xfrm>
              <a:off x="280748" y="3003600"/>
              <a:ext cx="3527069" cy="0"/>
            </a:xfrm>
            <a:prstGeom prst="line">
              <a:avLst/>
            </a:prstGeom>
            <a:ln cap="flat" w="50800">
              <a:solidFill>
                <a:srgbClr val="FFFFFF"/>
              </a:solidFill>
              <a:prstDash val="solid"/>
              <a:headEnd type="none" len="sm" w="sm"/>
              <a:tailEnd type="none" len="sm" w="sm"/>
            </a:ln>
          </p:spPr>
        </p:sp>
      </p:grpSp>
      <p:grpSp>
        <p:nvGrpSpPr>
          <p:cNvPr name="Group 29" id="29"/>
          <p:cNvGrpSpPr/>
          <p:nvPr/>
        </p:nvGrpSpPr>
        <p:grpSpPr>
          <a:xfrm rot="0">
            <a:off x="13327476" y="3342173"/>
            <a:ext cx="4547172" cy="3086100"/>
            <a:chOff x="0" y="0"/>
            <a:chExt cx="6062896" cy="4114800"/>
          </a:xfrm>
        </p:grpSpPr>
        <p:grpSp>
          <p:nvGrpSpPr>
            <p:cNvPr name="Group 30" id="30"/>
            <p:cNvGrpSpPr/>
            <p:nvPr/>
          </p:nvGrpSpPr>
          <p:grpSpPr>
            <a:xfrm rot="0">
              <a:off x="0" y="0"/>
              <a:ext cx="6062896" cy="4114800"/>
              <a:chOff x="0" y="0"/>
              <a:chExt cx="1197609" cy="812800"/>
            </a:xfrm>
          </p:grpSpPr>
          <p:sp>
            <p:nvSpPr>
              <p:cNvPr name="Freeform 31" id="31"/>
              <p:cNvSpPr/>
              <p:nvPr/>
            </p:nvSpPr>
            <p:spPr>
              <a:xfrm flipH="false" flipV="false" rot="0">
                <a:off x="0" y="0"/>
                <a:ext cx="1197609" cy="812800"/>
              </a:xfrm>
              <a:custGeom>
                <a:avLst/>
                <a:gdLst/>
                <a:ahLst/>
                <a:cxnLst/>
                <a:rect r="r" b="b" t="t" l="l"/>
                <a:pathLst>
                  <a:path h="812800" w="1197609">
                    <a:moveTo>
                      <a:pt x="0" y="0"/>
                    </a:moveTo>
                    <a:lnTo>
                      <a:pt x="1197609" y="0"/>
                    </a:lnTo>
                    <a:lnTo>
                      <a:pt x="1197609" y="812800"/>
                    </a:lnTo>
                    <a:lnTo>
                      <a:pt x="0" y="812800"/>
                    </a:lnTo>
                    <a:close/>
                  </a:path>
                </a:pathLst>
              </a:custGeom>
              <a:solidFill>
                <a:srgbClr val="000000">
                  <a:alpha val="0"/>
                </a:srgbClr>
              </a:solidFill>
              <a:ln w="38100" cap="sq">
                <a:solidFill>
                  <a:srgbClr val="FFFFFF"/>
                </a:solidFill>
                <a:prstDash val="solid"/>
                <a:miter/>
              </a:ln>
            </p:spPr>
          </p:sp>
          <p:sp>
            <p:nvSpPr>
              <p:cNvPr name="TextBox 32" id="32"/>
              <p:cNvSpPr txBox="true"/>
              <p:nvPr/>
            </p:nvSpPr>
            <p:spPr>
              <a:xfrm>
                <a:off x="0" y="-47625"/>
                <a:ext cx="1197609" cy="860425"/>
              </a:xfrm>
              <a:prstGeom prst="rect">
                <a:avLst/>
              </a:prstGeom>
            </p:spPr>
            <p:txBody>
              <a:bodyPr anchor="ctr" rtlCol="false" tIns="50800" lIns="50800" bIns="50800" rIns="50800"/>
              <a:lstStyle/>
              <a:p>
                <a:pPr algn="ctr">
                  <a:lnSpc>
                    <a:spcPts val="2800"/>
                  </a:lnSpc>
                </a:pPr>
              </a:p>
            </p:txBody>
          </p:sp>
        </p:grpSp>
        <p:sp>
          <p:nvSpPr>
            <p:cNvPr name="AutoShape 33" id="33"/>
            <p:cNvSpPr/>
            <p:nvPr/>
          </p:nvSpPr>
          <p:spPr>
            <a:xfrm>
              <a:off x="232072" y="774879"/>
              <a:ext cx="5616802" cy="0"/>
            </a:xfrm>
            <a:prstGeom prst="line">
              <a:avLst/>
            </a:prstGeom>
            <a:ln cap="flat" w="50800">
              <a:solidFill>
                <a:srgbClr val="FFFFFF"/>
              </a:solidFill>
              <a:prstDash val="solid"/>
              <a:headEnd type="none" len="sm" w="sm"/>
              <a:tailEnd type="none" len="sm" w="sm"/>
            </a:ln>
          </p:spPr>
        </p:sp>
        <p:sp>
          <p:nvSpPr>
            <p:cNvPr name="TextBox 34" id="34"/>
            <p:cNvSpPr txBox="true"/>
            <p:nvPr/>
          </p:nvSpPr>
          <p:spPr>
            <a:xfrm rot="0">
              <a:off x="1888728" y="133042"/>
              <a:ext cx="2131020" cy="556683"/>
            </a:xfrm>
            <a:prstGeom prst="rect">
              <a:avLst/>
            </a:prstGeom>
          </p:spPr>
          <p:txBody>
            <a:bodyPr anchor="t" rtlCol="false" tIns="0" lIns="0" bIns="0" rIns="0">
              <a:spAutoFit/>
            </a:bodyPr>
            <a:lstStyle/>
            <a:p>
              <a:pPr algn="ctr">
                <a:lnSpc>
                  <a:spcPts val="3500"/>
                </a:lnSpc>
                <a:spcBef>
                  <a:spcPct val="0"/>
                </a:spcBef>
              </a:pPr>
              <a:r>
                <a:rPr lang="en-US" sz="2500">
                  <a:solidFill>
                    <a:srgbClr val="FFFFFF"/>
                  </a:solidFill>
                  <a:latin typeface="Canva Sans"/>
                  <a:ea typeface="Canva Sans"/>
                  <a:cs typeface="Canva Sans"/>
                  <a:sym typeface="Canva Sans"/>
                </a:rPr>
                <a:t>QASystem</a:t>
              </a:r>
            </a:p>
          </p:txBody>
        </p:sp>
        <p:sp>
          <p:nvSpPr>
            <p:cNvPr name="TextBox 35" id="35"/>
            <p:cNvSpPr txBox="true"/>
            <p:nvPr/>
          </p:nvSpPr>
          <p:spPr>
            <a:xfrm rot="0">
              <a:off x="232072" y="936575"/>
              <a:ext cx="5444331" cy="3110351"/>
            </a:xfrm>
            <a:prstGeom prst="rect">
              <a:avLst/>
            </a:prstGeom>
          </p:spPr>
          <p:txBody>
            <a:bodyPr anchor="t" rtlCol="false" tIns="0" lIns="0" bIns="0" rIns="0">
              <a:spAutoFit/>
            </a:bodyPr>
            <a:lstStyle/>
            <a:p>
              <a:pPr algn="l">
                <a:lnSpc>
                  <a:spcPts val="1491"/>
                </a:lnSpc>
                <a:spcBef>
                  <a:spcPct val="0"/>
                </a:spcBef>
              </a:pPr>
              <a:r>
                <a:rPr lang="en-US" sz="1065">
                  <a:solidFill>
                    <a:srgbClr val="FFFFFF"/>
                  </a:solidFill>
                  <a:latin typeface="Canva Sans"/>
                  <a:ea typeface="Canva Sans"/>
                  <a:cs typeface="Canva Sans"/>
                  <a:sym typeface="Canva Sans"/>
                </a:rPr>
                <a:t>- map&lt;string, User&gt; users;</a:t>
              </a:r>
            </a:p>
            <a:p>
              <a:pPr algn="l">
                <a:lnSpc>
                  <a:spcPts val="1491"/>
                </a:lnSpc>
                <a:spcBef>
                  <a:spcPct val="0"/>
                </a:spcBef>
              </a:pPr>
              <a:r>
                <a:rPr lang="en-US" sz="1065">
                  <a:solidFill>
                    <a:srgbClr val="FFFFFF"/>
                  </a:solidFill>
                  <a:latin typeface="Canva Sans"/>
                  <a:ea typeface="Canva Sans"/>
                  <a:cs typeface="Canva Sans"/>
                  <a:sym typeface="Canva Sans"/>
                </a:rPr>
                <a:t>- map&lt;string, Question&gt; questions;</a:t>
              </a:r>
            </a:p>
            <a:p>
              <a:pPr algn="l">
                <a:lnSpc>
                  <a:spcPts val="1491"/>
                </a:lnSpc>
                <a:spcBef>
                  <a:spcPct val="0"/>
                </a:spcBef>
              </a:pPr>
              <a:r>
                <a:rPr lang="en-US" sz="1065">
                  <a:solidFill>
                    <a:srgbClr val="FFFFFF"/>
                  </a:solidFill>
                  <a:latin typeface="Canva Sans"/>
                  <a:ea typeface="Canva Sans"/>
                  <a:cs typeface="Canva Sans"/>
                  <a:sym typeface="Canva Sans"/>
                </a:rPr>
                <a:t>- map&lt;string, Answer&gt; answers;</a:t>
              </a:r>
            </a:p>
            <a:p>
              <a:pPr algn="l">
                <a:lnSpc>
                  <a:spcPts val="1491"/>
                </a:lnSpc>
                <a:spcBef>
                  <a:spcPct val="0"/>
                </a:spcBef>
              </a:pPr>
              <a:r>
                <a:rPr lang="en-US" sz="1065">
                  <a:solidFill>
                    <a:srgbClr val="FFFFFF"/>
                  </a:solidFill>
                  <a:latin typeface="Canva Sans"/>
                  <a:ea typeface="Canva Sans"/>
                  <a:cs typeface="Canva Sans"/>
                  <a:sym typeface="Canva Sans"/>
                </a:rPr>
                <a:t>- SentimentAnalyzer sentimentAnalyzer;</a:t>
              </a:r>
            </a:p>
            <a:p>
              <a:pPr algn="l">
                <a:lnSpc>
                  <a:spcPts val="1491"/>
                </a:lnSpc>
                <a:spcBef>
                  <a:spcPct val="0"/>
                </a:spcBef>
              </a:pPr>
            </a:p>
            <a:p>
              <a:pPr algn="l">
                <a:lnSpc>
                  <a:spcPts val="1491"/>
                </a:lnSpc>
                <a:spcBef>
                  <a:spcPct val="0"/>
                </a:spcBef>
              </a:pPr>
            </a:p>
            <a:p>
              <a:pPr algn="l">
                <a:lnSpc>
                  <a:spcPts val="1491"/>
                </a:lnSpc>
                <a:spcBef>
                  <a:spcPct val="0"/>
                </a:spcBef>
              </a:pPr>
              <a:r>
                <a:rPr lang="en-US" sz="1065">
                  <a:solidFill>
                    <a:srgbClr val="FFFFFF"/>
                  </a:solidFill>
                  <a:latin typeface="Canva Sans"/>
                  <a:ea typeface="Canva Sans"/>
                  <a:cs typeface="Canva Sans"/>
                  <a:sym typeface="Canva Sans"/>
                </a:rPr>
                <a:t>+ void registerUser(string id, string name, string hash)</a:t>
              </a:r>
            </a:p>
            <a:p>
              <a:pPr algn="l">
                <a:lnSpc>
                  <a:spcPts val="1491"/>
                </a:lnSpc>
                <a:spcBef>
                  <a:spcPct val="0"/>
                </a:spcBef>
              </a:pPr>
              <a:r>
                <a:rPr lang="en-US" sz="1065">
                  <a:solidFill>
                    <a:srgbClr val="FFFFFF"/>
                  </a:solidFill>
                  <a:latin typeface="Canva Sans"/>
                  <a:ea typeface="Canva Sans"/>
                  <a:cs typeface="Canva Sans"/>
                  <a:sym typeface="Canva Sans"/>
                </a:rPr>
                <a:t>+ bool login(string id, string hash) </a:t>
              </a:r>
            </a:p>
            <a:p>
              <a:pPr algn="l">
                <a:lnSpc>
                  <a:spcPts val="1491"/>
                </a:lnSpc>
                <a:spcBef>
                  <a:spcPct val="0"/>
                </a:spcBef>
              </a:pPr>
              <a:r>
                <a:rPr lang="en-US" sz="1065">
                  <a:solidFill>
                    <a:srgbClr val="FFFFFF"/>
                  </a:solidFill>
                  <a:latin typeface="Canva Sans"/>
                  <a:ea typeface="Canva Sans"/>
                  <a:cs typeface="Canva Sans"/>
                  <a:sym typeface="Canva Sans"/>
                </a:rPr>
                <a:t>+ void postQuestion(string qID, string uID, string text) </a:t>
              </a:r>
            </a:p>
            <a:p>
              <a:pPr algn="l">
                <a:lnSpc>
                  <a:spcPts val="1491"/>
                </a:lnSpc>
                <a:spcBef>
                  <a:spcPct val="0"/>
                </a:spcBef>
              </a:pPr>
              <a:r>
                <a:rPr lang="en-US" sz="1065">
                  <a:solidFill>
                    <a:srgbClr val="FFFFFF"/>
                  </a:solidFill>
                  <a:latin typeface="Canva Sans"/>
                  <a:ea typeface="Canva Sans"/>
                  <a:cs typeface="Canva Sans"/>
                  <a:sym typeface="Canva Sans"/>
                </a:rPr>
                <a:t>+ void postAnswer(string aID, string qID, string uID, string text) </a:t>
              </a:r>
            </a:p>
            <a:p>
              <a:pPr algn="l">
                <a:lnSpc>
                  <a:spcPts val="1491"/>
                </a:lnSpc>
                <a:spcBef>
                  <a:spcPct val="0"/>
                </a:spcBef>
              </a:pPr>
              <a:r>
                <a:rPr lang="en-US" sz="1065">
                  <a:solidFill>
                    <a:srgbClr val="FFFFFF"/>
                  </a:solidFill>
                  <a:latin typeface="Canva Sans"/>
                  <a:ea typeface="Canva Sans"/>
                  <a:cs typeface="Canva Sans"/>
                  <a:sym typeface="Canva Sans"/>
                </a:rPr>
                <a:t>+ void voteAnswer(string aID, bool isUpvote) </a:t>
              </a:r>
            </a:p>
            <a:p>
              <a:pPr algn="l">
                <a:lnSpc>
                  <a:spcPts val="1491"/>
                </a:lnSpc>
                <a:spcBef>
                  <a:spcPct val="0"/>
                </a:spcBef>
              </a:pPr>
              <a:r>
                <a:rPr lang="en-US" sz="1065">
                  <a:solidFill>
                    <a:srgbClr val="FFFFFF"/>
                  </a:solidFill>
                  <a:latin typeface="Canva Sans"/>
                  <a:ea typeface="Canva Sans"/>
                  <a:cs typeface="Canva Sans"/>
                  <a:sym typeface="Canva Sans"/>
                </a:rPr>
                <a:t>+ void displayQuestions()</a:t>
              </a:r>
            </a:p>
            <a:p>
              <a:pPr algn="l">
                <a:lnSpc>
                  <a:spcPts val="1491"/>
                </a:lnSpc>
                <a:spcBef>
                  <a:spcPct val="0"/>
                </a:spcBef>
              </a:pPr>
              <a:r>
                <a:rPr lang="en-US" sz="1065">
                  <a:solidFill>
                    <a:srgbClr val="FFFFFF"/>
                  </a:solidFill>
                  <a:latin typeface="Canva Sans"/>
                  <a:ea typeface="Canva Sans"/>
                  <a:cs typeface="Canva Sans"/>
                  <a:sym typeface="Canva Sans"/>
                </a:rPr>
                <a:t>+ void displayAnswers(string qID) </a:t>
              </a:r>
            </a:p>
          </p:txBody>
        </p:sp>
        <p:sp>
          <p:nvSpPr>
            <p:cNvPr name="AutoShape 36" id="36"/>
            <p:cNvSpPr/>
            <p:nvPr/>
          </p:nvSpPr>
          <p:spPr>
            <a:xfrm>
              <a:off x="232072" y="2171879"/>
              <a:ext cx="5616802" cy="0"/>
            </a:xfrm>
            <a:prstGeom prst="line">
              <a:avLst/>
            </a:prstGeom>
            <a:ln cap="flat" w="50800">
              <a:solidFill>
                <a:srgbClr val="FFFFFF"/>
              </a:solidFill>
              <a:prstDash val="solid"/>
              <a:headEnd type="none" len="sm" w="sm"/>
              <a:tailEnd type="none" len="sm" w="sm"/>
            </a:ln>
          </p:spPr>
        </p:sp>
      </p:grpSp>
      <p:grpSp>
        <p:nvGrpSpPr>
          <p:cNvPr name="Group 37" id="37"/>
          <p:cNvGrpSpPr/>
          <p:nvPr/>
        </p:nvGrpSpPr>
        <p:grpSpPr>
          <a:xfrm rot="0">
            <a:off x="1412978" y="2865893"/>
            <a:ext cx="2939592" cy="3986900"/>
            <a:chOff x="0" y="0"/>
            <a:chExt cx="3919455" cy="5315867"/>
          </a:xfrm>
        </p:grpSpPr>
        <p:sp>
          <p:nvSpPr>
            <p:cNvPr name="TextBox 38" id="38"/>
            <p:cNvSpPr txBox="true"/>
            <p:nvPr/>
          </p:nvSpPr>
          <p:spPr>
            <a:xfrm rot="0">
              <a:off x="357622" y="1180931"/>
              <a:ext cx="3204212" cy="3889815"/>
            </a:xfrm>
            <a:prstGeom prst="rect">
              <a:avLst/>
            </a:prstGeom>
          </p:spPr>
          <p:txBody>
            <a:bodyPr anchor="t" rtlCol="false" tIns="0" lIns="0" bIns="0" rIns="0">
              <a:spAutoFit/>
            </a:bodyPr>
            <a:lstStyle/>
            <a:p>
              <a:pPr algn="l">
                <a:lnSpc>
                  <a:spcPts val="1688"/>
                </a:lnSpc>
                <a:spcBef>
                  <a:spcPct val="0"/>
                </a:spcBef>
              </a:pPr>
              <a:r>
                <a:rPr lang="en-US" sz="1205">
                  <a:solidFill>
                    <a:srgbClr val="FFFFFF"/>
                  </a:solidFill>
                  <a:latin typeface="Canva Sans"/>
                  <a:ea typeface="Canva Sans"/>
                  <a:cs typeface="Canva Sans"/>
                  <a:sym typeface="Canva Sans"/>
                </a:rPr>
                <a:t>-string </a:t>
              </a:r>
              <a:r>
                <a:rPr lang="en-US" sz="1205">
                  <a:solidFill>
                    <a:srgbClr val="FFFFFF"/>
                  </a:solidFill>
                  <a:latin typeface="Canva Sans"/>
                  <a:ea typeface="Canva Sans"/>
                  <a:cs typeface="Canva Sans"/>
                  <a:sym typeface="Canva Sans"/>
                </a:rPr>
                <a:t>userID;</a:t>
              </a:r>
            </a:p>
            <a:p>
              <a:pPr algn="l">
                <a:lnSpc>
                  <a:spcPts val="1688"/>
                </a:lnSpc>
                <a:spcBef>
                  <a:spcPct val="0"/>
                </a:spcBef>
              </a:pPr>
              <a:r>
                <a:rPr lang="en-US" sz="1205">
                  <a:solidFill>
                    <a:srgbClr val="FFFFFF"/>
                  </a:solidFill>
                  <a:latin typeface="Canva Sans"/>
                  <a:ea typeface="Canva Sans"/>
                  <a:cs typeface="Canva Sans"/>
                  <a:sym typeface="Canva Sans"/>
                </a:rPr>
                <a:t>-string username;</a:t>
              </a:r>
            </a:p>
            <a:p>
              <a:pPr algn="l">
                <a:lnSpc>
                  <a:spcPts val="1688"/>
                </a:lnSpc>
                <a:spcBef>
                  <a:spcPct val="0"/>
                </a:spcBef>
              </a:pPr>
              <a:r>
                <a:rPr lang="en-US" sz="1205">
                  <a:solidFill>
                    <a:srgbClr val="FFFFFF"/>
                  </a:solidFill>
                  <a:latin typeface="Canva Sans"/>
                  <a:ea typeface="Canva Sans"/>
                  <a:cs typeface="Canva Sans"/>
                  <a:sym typeface="Canva Sans"/>
                </a:rPr>
                <a:t>-string passwordHash;</a:t>
              </a:r>
            </a:p>
            <a:p>
              <a:pPr algn="l">
                <a:lnSpc>
                  <a:spcPts val="1688"/>
                </a:lnSpc>
                <a:spcBef>
                  <a:spcPct val="0"/>
                </a:spcBef>
              </a:pPr>
              <a:r>
                <a:rPr lang="en-US" sz="1205">
                  <a:solidFill>
                    <a:srgbClr val="FFFFFF"/>
                  </a:solidFill>
                  <a:latin typeface="Canva Sans"/>
                  <a:ea typeface="Canva Sans"/>
                  <a:cs typeface="Canva Sans"/>
                  <a:sym typeface="Canva Sans"/>
                </a:rPr>
                <a:t>-int reputation;</a:t>
              </a:r>
            </a:p>
            <a:p>
              <a:pPr algn="l">
                <a:lnSpc>
                  <a:spcPts val="1688"/>
                </a:lnSpc>
                <a:spcBef>
                  <a:spcPct val="0"/>
                </a:spcBef>
              </a:pPr>
            </a:p>
            <a:p>
              <a:pPr algn="l">
                <a:lnSpc>
                  <a:spcPts val="1688"/>
                </a:lnSpc>
                <a:spcBef>
                  <a:spcPct val="0"/>
                </a:spcBef>
              </a:pPr>
            </a:p>
            <a:p>
              <a:pPr algn="l">
                <a:lnSpc>
                  <a:spcPts val="1688"/>
                </a:lnSpc>
                <a:spcBef>
                  <a:spcPct val="0"/>
                </a:spcBef>
              </a:pPr>
              <a:r>
                <a:rPr lang="en-US" sz="1205">
                  <a:solidFill>
                    <a:srgbClr val="FFFFFF"/>
                  </a:solidFill>
                  <a:latin typeface="Canva Sans"/>
                  <a:ea typeface="Canva Sans"/>
                  <a:cs typeface="Canva Sans"/>
                  <a:sym typeface="Canva Sans"/>
                </a:rPr>
                <a:t>+bool authenticate(string inputHash)</a:t>
              </a:r>
            </a:p>
            <a:p>
              <a:pPr algn="l">
                <a:lnSpc>
                  <a:spcPts val="1688"/>
                </a:lnSpc>
                <a:spcBef>
                  <a:spcPct val="0"/>
                </a:spcBef>
              </a:pPr>
              <a:r>
                <a:rPr lang="en-US" sz="1205">
                  <a:solidFill>
                    <a:srgbClr val="FFFFFF"/>
                  </a:solidFill>
                  <a:latin typeface="Canva Sans"/>
                  <a:ea typeface="Canva Sans"/>
                  <a:cs typeface="Canva Sans"/>
                  <a:sym typeface="Canva Sans"/>
                </a:rPr>
                <a:t>+void updateReputation(int change) </a:t>
              </a:r>
            </a:p>
            <a:p>
              <a:pPr algn="l">
                <a:lnSpc>
                  <a:spcPts val="1688"/>
                </a:lnSpc>
                <a:spcBef>
                  <a:spcPct val="0"/>
                </a:spcBef>
              </a:pPr>
              <a:r>
                <a:rPr lang="en-US" sz="1205">
                  <a:solidFill>
                    <a:srgbClr val="FFFFFF"/>
                  </a:solidFill>
                  <a:latin typeface="Canva Sans"/>
                  <a:ea typeface="Canva Sans"/>
                  <a:cs typeface="Canva Sans"/>
                  <a:sym typeface="Canva Sans"/>
                </a:rPr>
                <a:t>+void display() </a:t>
              </a:r>
            </a:p>
            <a:p>
              <a:pPr algn="l">
                <a:lnSpc>
                  <a:spcPts val="1688"/>
                </a:lnSpc>
                <a:spcBef>
                  <a:spcPct val="0"/>
                </a:spcBef>
              </a:pPr>
              <a:r>
                <a:rPr lang="en-US" sz="1205">
                  <a:solidFill>
                    <a:srgbClr val="FFFFFF"/>
                  </a:solidFill>
                  <a:latin typeface="Canva Sans"/>
                  <a:ea typeface="Canva Sans"/>
                  <a:cs typeface="Canva Sans"/>
                  <a:sym typeface="Canva Sans"/>
                </a:rPr>
                <a:t>+string getID()</a:t>
              </a:r>
            </a:p>
            <a:p>
              <a:pPr algn="l">
                <a:lnSpc>
                  <a:spcPts val="1688"/>
                </a:lnSpc>
                <a:spcBef>
                  <a:spcPct val="0"/>
                </a:spcBef>
              </a:pPr>
              <a:r>
                <a:rPr lang="en-US" sz="1205">
                  <a:solidFill>
                    <a:srgbClr val="FFFFFF"/>
                  </a:solidFill>
                  <a:latin typeface="Canva Sans"/>
                  <a:ea typeface="Canva Sans"/>
                  <a:cs typeface="Canva Sans"/>
                  <a:sym typeface="Canva Sans"/>
                </a:rPr>
                <a:t>+int getReputation() </a:t>
              </a:r>
            </a:p>
            <a:p>
              <a:pPr algn="l">
                <a:lnSpc>
                  <a:spcPts val="1688"/>
                </a:lnSpc>
                <a:spcBef>
                  <a:spcPct val="0"/>
                </a:spcBef>
              </a:pPr>
            </a:p>
          </p:txBody>
        </p:sp>
        <p:grpSp>
          <p:nvGrpSpPr>
            <p:cNvPr name="Group 39" id="39"/>
            <p:cNvGrpSpPr/>
            <p:nvPr/>
          </p:nvGrpSpPr>
          <p:grpSpPr>
            <a:xfrm rot="0">
              <a:off x="0" y="0"/>
              <a:ext cx="3919455" cy="5315867"/>
              <a:chOff x="0" y="0"/>
              <a:chExt cx="675042" cy="915544"/>
            </a:xfrm>
          </p:grpSpPr>
          <p:sp>
            <p:nvSpPr>
              <p:cNvPr name="Freeform 40" id="40"/>
              <p:cNvSpPr/>
              <p:nvPr/>
            </p:nvSpPr>
            <p:spPr>
              <a:xfrm flipH="false" flipV="false" rot="0">
                <a:off x="0" y="0"/>
                <a:ext cx="675042" cy="915544"/>
              </a:xfrm>
              <a:custGeom>
                <a:avLst/>
                <a:gdLst/>
                <a:ahLst/>
                <a:cxnLst/>
                <a:rect r="r" b="b" t="t" l="l"/>
                <a:pathLst>
                  <a:path h="915544" w="675042">
                    <a:moveTo>
                      <a:pt x="0" y="0"/>
                    </a:moveTo>
                    <a:lnTo>
                      <a:pt x="675042" y="0"/>
                    </a:lnTo>
                    <a:lnTo>
                      <a:pt x="675042" y="915544"/>
                    </a:lnTo>
                    <a:lnTo>
                      <a:pt x="0" y="915544"/>
                    </a:lnTo>
                    <a:close/>
                  </a:path>
                </a:pathLst>
              </a:custGeom>
              <a:solidFill>
                <a:srgbClr val="000000">
                  <a:alpha val="0"/>
                </a:srgbClr>
              </a:solidFill>
              <a:ln w="38100" cap="sq">
                <a:solidFill>
                  <a:srgbClr val="FFFFFF"/>
                </a:solidFill>
                <a:prstDash val="solid"/>
                <a:miter/>
              </a:ln>
            </p:spPr>
          </p:sp>
          <p:sp>
            <p:nvSpPr>
              <p:cNvPr name="TextBox 41" id="41"/>
              <p:cNvSpPr txBox="true"/>
              <p:nvPr/>
            </p:nvSpPr>
            <p:spPr>
              <a:xfrm>
                <a:off x="0" y="-47625"/>
                <a:ext cx="675042" cy="963169"/>
              </a:xfrm>
              <a:prstGeom prst="rect">
                <a:avLst/>
              </a:prstGeom>
            </p:spPr>
            <p:txBody>
              <a:bodyPr anchor="ctr" rtlCol="false" tIns="58263" lIns="58263" bIns="58263" rIns="58263"/>
              <a:lstStyle/>
              <a:p>
                <a:pPr algn="ctr">
                  <a:lnSpc>
                    <a:spcPts val="2800"/>
                  </a:lnSpc>
                </a:pPr>
              </a:p>
            </p:txBody>
          </p:sp>
        </p:grpSp>
        <p:sp>
          <p:nvSpPr>
            <p:cNvPr name="AutoShape 42" id="42"/>
            <p:cNvSpPr/>
            <p:nvPr/>
          </p:nvSpPr>
          <p:spPr>
            <a:xfrm>
              <a:off x="357622" y="2499209"/>
              <a:ext cx="2940693" cy="0"/>
            </a:xfrm>
            <a:prstGeom prst="line">
              <a:avLst/>
            </a:prstGeom>
            <a:ln cap="flat" w="63500">
              <a:solidFill>
                <a:srgbClr val="FFFFFF"/>
              </a:solidFill>
              <a:prstDash val="solid"/>
              <a:headEnd type="none" len="sm" w="sm"/>
              <a:tailEnd type="none" len="sm" w="sm"/>
            </a:ln>
          </p:spPr>
        </p:sp>
        <p:sp>
          <p:nvSpPr>
            <p:cNvPr name="AutoShape 43" id="43"/>
            <p:cNvSpPr/>
            <p:nvPr/>
          </p:nvSpPr>
          <p:spPr>
            <a:xfrm>
              <a:off x="358183" y="906514"/>
              <a:ext cx="2940693" cy="0"/>
            </a:xfrm>
            <a:prstGeom prst="line">
              <a:avLst/>
            </a:prstGeom>
            <a:ln cap="flat" w="63500">
              <a:solidFill>
                <a:srgbClr val="FFFFFF"/>
              </a:solidFill>
              <a:prstDash val="solid"/>
              <a:headEnd type="none" len="sm" w="sm"/>
              <a:tailEnd type="none" len="sm" w="sm"/>
            </a:ln>
          </p:spPr>
        </p:sp>
        <p:sp>
          <p:nvSpPr>
            <p:cNvPr name="TextBox 44" id="44"/>
            <p:cNvSpPr txBox="true"/>
            <p:nvPr/>
          </p:nvSpPr>
          <p:spPr>
            <a:xfrm rot="0">
              <a:off x="170864" y="113629"/>
              <a:ext cx="3204212" cy="666712"/>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Canva Sans"/>
                  <a:ea typeface="Canva Sans"/>
                  <a:cs typeface="Canva Sans"/>
                  <a:sym typeface="Canva Sans"/>
                </a:rPr>
                <a:t>User</a:t>
              </a:r>
            </a:p>
          </p:txBody>
        </p:sp>
      </p:grpSp>
      <p:sp>
        <p:nvSpPr>
          <p:cNvPr name="AutoShape 45" id="45"/>
          <p:cNvSpPr/>
          <p:nvPr/>
        </p:nvSpPr>
        <p:spPr>
          <a:xfrm flipV="true">
            <a:off x="4352569" y="1423581"/>
            <a:ext cx="3397184" cy="3435761"/>
          </a:xfrm>
          <a:prstGeom prst="line">
            <a:avLst/>
          </a:prstGeom>
          <a:ln cap="flat" w="38100">
            <a:solidFill>
              <a:srgbClr val="FFFFFF"/>
            </a:solidFill>
            <a:prstDash val="solid"/>
            <a:headEnd type="none" len="sm" w="sm"/>
            <a:tailEnd type="arrow" len="sm" w="med"/>
          </a:ln>
        </p:spPr>
      </p:sp>
      <p:sp>
        <p:nvSpPr>
          <p:cNvPr name="AutoShape 46" id="46"/>
          <p:cNvSpPr/>
          <p:nvPr/>
        </p:nvSpPr>
        <p:spPr>
          <a:xfrm>
            <a:off x="4352569" y="4859343"/>
            <a:ext cx="3545988" cy="3866039"/>
          </a:xfrm>
          <a:prstGeom prst="line">
            <a:avLst/>
          </a:prstGeom>
          <a:ln cap="flat" w="38100">
            <a:solidFill>
              <a:srgbClr val="FFFFFF"/>
            </a:solidFill>
            <a:prstDash val="solid"/>
            <a:headEnd type="none" len="sm" w="sm"/>
            <a:tailEnd type="arrow" len="sm" w="med"/>
          </a:ln>
        </p:spPr>
      </p:sp>
      <p:sp>
        <p:nvSpPr>
          <p:cNvPr name="AutoShape 47" id="47"/>
          <p:cNvSpPr/>
          <p:nvPr/>
        </p:nvSpPr>
        <p:spPr>
          <a:xfrm>
            <a:off x="4352569" y="4859343"/>
            <a:ext cx="3545988" cy="25880"/>
          </a:xfrm>
          <a:prstGeom prst="line">
            <a:avLst/>
          </a:prstGeom>
          <a:ln cap="flat" w="38100">
            <a:solidFill>
              <a:srgbClr val="FFFFFF"/>
            </a:solidFill>
            <a:prstDash val="solid"/>
            <a:headEnd type="none" len="sm" w="sm"/>
            <a:tailEnd type="arrow" len="sm" w="med"/>
          </a:ln>
        </p:spPr>
      </p:sp>
      <p:sp>
        <p:nvSpPr>
          <p:cNvPr name="AutoShape 48" id="48"/>
          <p:cNvSpPr/>
          <p:nvPr/>
        </p:nvSpPr>
        <p:spPr>
          <a:xfrm>
            <a:off x="10984658" y="4885223"/>
            <a:ext cx="2342818" cy="0"/>
          </a:xfrm>
          <a:prstGeom prst="line">
            <a:avLst/>
          </a:prstGeom>
          <a:ln cap="flat" w="38100">
            <a:solidFill>
              <a:srgbClr val="FFFFFF"/>
            </a:solidFill>
            <a:prstDash val="solid"/>
            <a:headEnd type="none" len="sm" w="sm"/>
            <a:tailEnd type="arrow" len="sm" w="med"/>
          </a:ln>
        </p:spPr>
      </p:sp>
      <p:sp>
        <p:nvSpPr>
          <p:cNvPr name="AutoShape 49" id="49"/>
          <p:cNvSpPr/>
          <p:nvPr/>
        </p:nvSpPr>
        <p:spPr>
          <a:xfrm>
            <a:off x="11133462" y="1423581"/>
            <a:ext cx="2194014" cy="3461641"/>
          </a:xfrm>
          <a:prstGeom prst="line">
            <a:avLst/>
          </a:prstGeom>
          <a:ln cap="flat" w="38100">
            <a:solidFill>
              <a:srgbClr val="FFFFFF"/>
            </a:solidFill>
            <a:prstDash val="solid"/>
            <a:headEnd type="none" len="sm" w="sm"/>
            <a:tailEnd type="arrow" len="sm" w="med"/>
          </a:ln>
        </p:spPr>
      </p:sp>
      <p:sp>
        <p:nvSpPr>
          <p:cNvPr name="AutoShape 50" id="50"/>
          <p:cNvSpPr/>
          <p:nvPr/>
        </p:nvSpPr>
        <p:spPr>
          <a:xfrm flipV="true">
            <a:off x="10984658" y="4885223"/>
            <a:ext cx="2342818" cy="3840159"/>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Freeform 2" id="2"/>
          <p:cNvSpPr/>
          <p:nvPr/>
        </p:nvSpPr>
        <p:spPr>
          <a:xfrm flipH="false" flipV="false" rot="0">
            <a:off x="2655470" y="2170490"/>
            <a:ext cx="15632530" cy="8116510"/>
          </a:xfrm>
          <a:custGeom>
            <a:avLst/>
            <a:gdLst/>
            <a:ahLst/>
            <a:cxnLst/>
            <a:rect r="r" b="b" t="t" l="l"/>
            <a:pathLst>
              <a:path h="8116510" w="15632530">
                <a:moveTo>
                  <a:pt x="0" y="0"/>
                </a:moveTo>
                <a:lnTo>
                  <a:pt x="15632530" y="0"/>
                </a:lnTo>
                <a:lnTo>
                  <a:pt x="15632530" y="8116510"/>
                </a:lnTo>
                <a:lnTo>
                  <a:pt x="0" y="8116510"/>
                </a:lnTo>
                <a:lnTo>
                  <a:pt x="0" y="0"/>
                </a:lnTo>
                <a:close/>
              </a:path>
            </a:pathLst>
          </a:custGeom>
          <a:blipFill>
            <a:blip r:embed="rId2"/>
            <a:stretch>
              <a:fillRect l="-27347" t="-65717" r="-10319" b="0"/>
            </a:stretch>
          </a:blipFill>
        </p:spPr>
      </p:sp>
      <p:sp>
        <p:nvSpPr>
          <p:cNvPr name="Freeform 3" id="3"/>
          <p:cNvSpPr/>
          <p:nvPr/>
        </p:nvSpPr>
        <p:spPr>
          <a:xfrm flipH="false" flipV="false" rot="0">
            <a:off x="0" y="0"/>
            <a:ext cx="2655470" cy="6136992"/>
          </a:xfrm>
          <a:custGeom>
            <a:avLst/>
            <a:gdLst/>
            <a:ahLst/>
            <a:cxnLst/>
            <a:rect r="r" b="b" t="t" l="l"/>
            <a:pathLst>
              <a:path h="6136992" w="2655470">
                <a:moveTo>
                  <a:pt x="0" y="0"/>
                </a:moveTo>
                <a:lnTo>
                  <a:pt x="2655470" y="0"/>
                </a:lnTo>
                <a:lnTo>
                  <a:pt x="2655470" y="6136992"/>
                </a:lnTo>
                <a:lnTo>
                  <a:pt x="0" y="6136992"/>
                </a:lnTo>
                <a:lnTo>
                  <a:pt x="0" y="0"/>
                </a:lnTo>
                <a:close/>
              </a:path>
            </a:pathLst>
          </a:custGeom>
          <a:blipFill>
            <a:blip r:embed="rId3"/>
            <a:stretch>
              <a:fillRect l="0" t="0" r="-6127" b="0"/>
            </a:stretch>
          </a:blipFill>
        </p:spPr>
      </p:sp>
      <p:sp>
        <p:nvSpPr>
          <p:cNvPr name="AutoShape 4" id="4"/>
          <p:cNvSpPr/>
          <p:nvPr/>
        </p:nvSpPr>
        <p:spPr>
          <a:xfrm flipV="true">
            <a:off x="2721639" y="1566268"/>
            <a:ext cx="7972581" cy="0"/>
          </a:xfrm>
          <a:prstGeom prst="line">
            <a:avLst/>
          </a:prstGeom>
          <a:ln cap="flat" w="38100">
            <a:solidFill>
              <a:srgbClr val="000000"/>
            </a:solidFill>
            <a:prstDash val="solid"/>
            <a:headEnd type="none" len="sm" w="sm"/>
            <a:tailEnd type="none" len="sm" w="sm"/>
          </a:ln>
        </p:spPr>
      </p:sp>
      <p:sp>
        <p:nvSpPr>
          <p:cNvPr name="AutoShape 5" id="5"/>
          <p:cNvSpPr/>
          <p:nvPr/>
        </p:nvSpPr>
        <p:spPr>
          <a:xfrm flipH="true">
            <a:off x="2721639" y="1566268"/>
            <a:ext cx="0" cy="4426067"/>
          </a:xfrm>
          <a:prstGeom prst="line">
            <a:avLst/>
          </a:prstGeom>
          <a:ln cap="flat" w="38100">
            <a:solidFill>
              <a:srgbClr val="000000"/>
            </a:solidFill>
            <a:prstDash val="solid"/>
            <a:headEnd type="none" len="sm" w="sm"/>
            <a:tailEnd type="none" len="sm" w="sm"/>
          </a:ln>
        </p:spPr>
      </p:sp>
      <p:sp>
        <p:nvSpPr>
          <p:cNvPr name="AutoShape 6" id="6"/>
          <p:cNvSpPr/>
          <p:nvPr/>
        </p:nvSpPr>
        <p:spPr>
          <a:xfrm flipV="true">
            <a:off x="1965314" y="5992335"/>
            <a:ext cx="756325" cy="144657"/>
          </a:xfrm>
          <a:prstGeom prst="line">
            <a:avLst/>
          </a:prstGeom>
          <a:ln cap="flat" w="38100">
            <a:solidFill>
              <a:srgbClr val="000000"/>
            </a:solidFill>
            <a:prstDash val="solid"/>
            <a:headEnd type="none" len="sm" w="sm"/>
            <a:tailEnd type="none" len="sm" w="sm"/>
          </a:ln>
        </p:spPr>
      </p:sp>
      <p:sp>
        <p:nvSpPr>
          <p:cNvPr name="AutoShape 7" id="7"/>
          <p:cNvSpPr/>
          <p:nvPr/>
        </p:nvSpPr>
        <p:spPr>
          <a:xfrm flipH="true" flipV="true">
            <a:off x="10694220" y="1566268"/>
            <a:ext cx="343345" cy="604222"/>
          </a:xfrm>
          <a:prstGeom prst="line">
            <a:avLst/>
          </a:prstGeom>
          <a:ln cap="flat" w="38100">
            <a:solidFill>
              <a:srgbClr val="000000"/>
            </a:solidFill>
            <a:prstDash val="solid"/>
            <a:headEnd type="none" len="sm" w="sm"/>
            <a:tailEnd type="none" len="sm" w="sm"/>
          </a:ln>
        </p:spPr>
      </p:sp>
      <p:sp>
        <p:nvSpPr>
          <p:cNvPr name="TextBox 8" id="8"/>
          <p:cNvSpPr txBox="true"/>
          <p:nvPr/>
        </p:nvSpPr>
        <p:spPr>
          <a:xfrm rot="0">
            <a:off x="3483919" y="95921"/>
            <a:ext cx="6737821" cy="1118992"/>
          </a:xfrm>
          <a:prstGeom prst="rect">
            <a:avLst/>
          </a:prstGeom>
        </p:spPr>
        <p:txBody>
          <a:bodyPr anchor="t" rtlCol="false" tIns="0" lIns="0" bIns="0" rIns="0">
            <a:spAutoFit/>
          </a:bodyPr>
          <a:lstStyle/>
          <a:p>
            <a:pPr algn="ctr">
              <a:lnSpc>
                <a:spcPts val="9198"/>
              </a:lnSpc>
            </a:pPr>
            <a:r>
              <a:rPr lang="en-US" sz="6570" b="true">
                <a:solidFill>
                  <a:srgbClr val="FFFFFF"/>
                </a:solidFill>
                <a:latin typeface="HK Grotesk Bold"/>
                <a:ea typeface="HK Grotesk Bold"/>
                <a:cs typeface="HK Grotesk Bold"/>
                <a:sym typeface="HK Grotesk Bold"/>
              </a:rPr>
              <a:t>System WorkFlow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grpSp>
        <p:nvGrpSpPr>
          <p:cNvPr name="Group 2" id="2"/>
          <p:cNvGrpSpPr/>
          <p:nvPr/>
        </p:nvGrpSpPr>
        <p:grpSpPr>
          <a:xfrm rot="0">
            <a:off x="1028700" y="1818461"/>
            <a:ext cx="11342113" cy="7687700"/>
            <a:chOff x="0" y="0"/>
            <a:chExt cx="15122817" cy="10250267"/>
          </a:xfrm>
        </p:grpSpPr>
        <p:sp>
          <p:nvSpPr>
            <p:cNvPr name="TextBox 3" id="3"/>
            <p:cNvSpPr txBox="true"/>
            <p:nvPr/>
          </p:nvSpPr>
          <p:spPr>
            <a:xfrm rot="0">
              <a:off x="1022840" y="747395"/>
              <a:ext cx="12276562" cy="2799291"/>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main(): Entry point that initializes UI and establishes server connection</a:t>
              </a:r>
            </a:p>
            <a:p>
              <a:pPr algn="l">
                <a:lnSpc>
                  <a:spcPts val="2800"/>
                </a:lnSpc>
                <a:spcBef>
                  <a:spcPct val="0"/>
                </a:spcBef>
              </a:pPr>
              <a:r>
                <a:rPr lang="en-US" sz="2000">
                  <a:solidFill>
                    <a:srgbClr val="FFFFFF"/>
                  </a:solidFill>
                  <a:latin typeface="Canva Sans"/>
                  <a:ea typeface="Canva Sans"/>
                  <a:cs typeface="Canva Sans"/>
                  <a:sym typeface="Canva Sans"/>
                </a:rPr>
                <a:t>connectToServer(): Creates and configures socket connection to the server</a:t>
              </a:r>
            </a:p>
            <a:p>
              <a:pPr algn="l">
                <a:lnSpc>
                  <a:spcPts val="2800"/>
                </a:lnSpc>
                <a:spcBef>
                  <a:spcPct val="0"/>
                </a:spcBef>
              </a:pPr>
              <a:r>
                <a:rPr lang="en-US" sz="2000">
                  <a:solidFill>
                    <a:srgbClr val="FFFFFF"/>
                  </a:solidFill>
                  <a:latin typeface="Canva Sans"/>
                  <a:ea typeface="Canva Sans"/>
                  <a:cs typeface="Canva Sans"/>
                  <a:sym typeface="Canva Sans"/>
                </a:rPr>
                <a:t>handleUserAuthentication(): Manages user login/registration processes</a:t>
              </a:r>
            </a:p>
            <a:p>
              <a:pPr algn="l">
                <a:lnSpc>
                  <a:spcPts val="2800"/>
                </a:lnSpc>
                <a:spcBef>
                  <a:spcPct val="0"/>
                </a:spcBef>
              </a:pPr>
              <a:r>
                <a:rPr lang="en-US" sz="2000">
                  <a:solidFill>
                    <a:srgbClr val="FFFFFF"/>
                  </a:solidFill>
                  <a:latin typeface="Canva Sans"/>
                  <a:ea typeface="Canva Sans"/>
                  <a:cs typeface="Canva Sans"/>
                  <a:sym typeface="Canva Sans"/>
                </a:rPr>
                <a:t>displayMenu(): Renders the main options menu for user interaction</a:t>
              </a:r>
            </a:p>
            <a:p>
              <a:pPr algn="l">
                <a:lnSpc>
                  <a:spcPts val="2800"/>
                </a:lnSpc>
                <a:spcBef>
                  <a:spcPct val="0"/>
                </a:spcBef>
              </a:pPr>
              <a:r>
                <a:rPr lang="en-US" sz="2000">
                  <a:solidFill>
                    <a:srgbClr val="FFFFFF"/>
                  </a:solidFill>
                  <a:latin typeface="Canva Sans"/>
                  <a:ea typeface="Canva Sans"/>
                  <a:cs typeface="Canva Sans"/>
                  <a:sym typeface="Canva Sans"/>
                </a:rPr>
                <a:t>sendQuery(): Formats and transmits user questions/searches to the server</a:t>
              </a:r>
            </a:p>
            <a:p>
              <a:pPr algn="l">
                <a:lnSpc>
                  <a:spcPts val="2800"/>
                </a:lnSpc>
                <a:spcBef>
                  <a:spcPct val="0"/>
                </a:spcBef>
              </a:pPr>
              <a:r>
                <a:rPr lang="en-US" sz="2000">
                  <a:solidFill>
                    <a:srgbClr val="FFFFFF"/>
                  </a:solidFill>
                  <a:latin typeface="Canva Sans"/>
                  <a:ea typeface="Canva Sans"/>
                  <a:cs typeface="Canva Sans"/>
                  <a:sym typeface="Canva Sans"/>
                </a:rPr>
                <a:t>displayResults(): Presents search results or question answers to the user</a:t>
              </a:r>
            </a:p>
          </p:txBody>
        </p:sp>
        <p:sp>
          <p:nvSpPr>
            <p:cNvPr name="TextBox 4" id="4"/>
            <p:cNvSpPr txBox="true"/>
            <p:nvPr/>
          </p:nvSpPr>
          <p:spPr>
            <a:xfrm rot="0">
              <a:off x="0" y="-38100"/>
              <a:ext cx="5013127" cy="418252"/>
            </a:xfrm>
            <a:prstGeom prst="rect">
              <a:avLst/>
            </a:prstGeom>
          </p:spPr>
          <p:txBody>
            <a:bodyPr anchor="t" rtlCol="false" tIns="0" lIns="0" bIns="0" rIns="0">
              <a:spAutoFit/>
            </a:bodyPr>
            <a:lstStyle/>
            <a:p>
              <a:pPr algn="ctr">
                <a:lnSpc>
                  <a:spcPts val="2660"/>
                </a:lnSpc>
                <a:spcBef>
                  <a:spcPct val="0"/>
                </a:spcBef>
              </a:pPr>
              <a:r>
                <a:rPr lang="en-US" b="true" sz="1900">
                  <a:solidFill>
                    <a:srgbClr val="FFFFFF"/>
                  </a:solidFill>
                  <a:latin typeface="Canva Sans Bold"/>
                  <a:ea typeface="Canva Sans Bold"/>
                  <a:cs typeface="Canva Sans Bold"/>
                  <a:sym typeface="Canva Sans Bold"/>
                </a:rPr>
                <a:t>Client Component (client.cpp):</a:t>
              </a:r>
            </a:p>
          </p:txBody>
        </p:sp>
        <p:sp>
          <p:nvSpPr>
            <p:cNvPr name="TextBox 5" id="5"/>
            <p:cNvSpPr txBox="true"/>
            <p:nvPr/>
          </p:nvSpPr>
          <p:spPr>
            <a:xfrm rot="0">
              <a:off x="50" y="3775286"/>
              <a:ext cx="5176639" cy="418252"/>
            </a:xfrm>
            <a:prstGeom prst="rect">
              <a:avLst/>
            </a:prstGeom>
          </p:spPr>
          <p:txBody>
            <a:bodyPr anchor="t" rtlCol="false" tIns="0" lIns="0" bIns="0" rIns="0">
              <a:spAutoFit/>
            </a:bodyPr>
            <a:lstStyle/>
            <a:p>
              <a:pPr algn="ctr">
                <a:lnSpc>
                  <a:spcPts val="2660"/>
                </a:lnSpc>
                <a:spcBef>
                  <a:spcPct val="0"/>
                </a:spcBef>
              </a:pPr>
              <a:r>
                <a:rPr lang="en-US" b="true" sz="1900">
                  <a:solidFill>
                    <a:srgbClr val="FFFFFF"/>
                  </a:solidFill>
                  <a:latin typeface="Canva Sans Bold"/>
                  <a:ea typeface="Canva Sans Bold"/>
                  <a:cs typeface="Canva Sans Bold"/>
                  <a:sym typeface="Canva Sans Bold"/>
                </a:rPr>
                <a:t>Server Component (server.cpp):</a:t>
              </a:r>
            </a:p>
          </p:txBody>
        </p:sp>
        <p:sp>
          <p:nvSpPr>
            <p:cNvPr name="TextBox 6" id="6"/>
            <p:cNvSpPr txBox="true"/>
            <p:nvPr/>
          </p:nvSpPr>
          <p:spPr>
            <a:xfrm rot="0">
              <a:off x="1022840" y="4565013"/>
              <a:ext cx="13845679" cy="2329391"/>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main(): Entry point that initializes server socket, database, and begins listening</a:t>
              </a:r>
            </a:p>
            <a:p>
              <a:pPr algn="l">
                <a:lnSpc>
                  <a:spcPts val="2800"/>
                </a:lnSpc>
                <a:spcBef>
                  <a:spcPct val="0"/>
                </a:spcBef>
              </a:pPr>
              <a:r>
                <a:rPr lang="en-US" sz="2000">
                  <a:solidFill>
                    <a:srgbClr val="FFFFFF"/>
                  </a:solidFill>
                  <a:latin typeface="Canva Sans"/>
                  <a:ea typeface="Canva Sans"/>
                  <a:cs typeface="Canva Sans"/>
                  <a:sym typeface="Canva Sans"/>
                </a:rPr>
                <a:t>acceptConnections(): Monitors for and accepts new client connection requests</a:t>
              </a:r>
            </a:p>
            <a:p>
              <a:pPr algn="l">
                <a:lnSpc>
                  <a:spcPts val="2800"/>
                </a:lnSpc>
                <a:spcBef>
                  <a:spcPct val="0"/>
                </a:spcBef>
              </a:pPr>
              <a:r>
                <a:rPr lang="en-US" sz="2000">
                  <a:solidFill>
                    <a:srgbClr val="FFFFFF"/>
                  </a:solidFill>
                  <a:latin typeface="Canva Sans"/>
                  <a:ea typeface="Canva Sans"/>
                  <a:cs typeface="Canva Sans"/>
                  <a:sym typeface="Canva Sans"/>
                </a:rPr>
                <a:t>handleClientRequest(): Processes incoming client requests and sends responses</a:t>
              </a:r>
            </a:p>
            <a:p>
              <a:pPr algn="l">
                <a:lnSpc>
                  <a:spcPts val="2800"/>
                </a:lnSpc>
                <a:spcBef>
                  <a:spcPct val="0"/>
                </a:spcBef>
              </a:pPr>
              <a:r>
                <a:rPr lang="en-US" sz="2000">
                  <a:solidFill>
                    <a:srgbClr val="FFFFFF"/>
                  </a:solidFill>
                  <a:latin typeface="Canva Sans"/>
                  <a:ea typeface="Canva Sans"/>
                  <a:cs typeface="Canva Sans"/>
                  <a:sym typeface="Canva Sans"/>
                </a:rPr>
                <a:t>initializeDatabase(): Loads stored data from files into memory on startup</a:t>
              </a:r>
            </a:p>
            <a:p>
              <a:pPr algn="l">
                <a:lnSpc>
                  <a:spcPts val="2800"/>
                </a:lnSpc>
                <a:spcBef>
                  <a:spcPct val="0"/>
                </a:spcBef>
              </a:pPr>
              <a:r>
                <a:rPr lang="en-US" sz="2000">
                  <a:solidFill>
                    <a:srgbClr val="FFFFFF"/>
                  </a:solidFill>
                  <a:latin typeface="Canva Sans"/>
                  <a:ea typeface="Canva Sans"/>
                  <a:cs typeface="Canva Sans"/>
                  <a:sym typeface="Canva Sans"/>
                </a:rPr>
                <a:t>shutdownServer(): Performs clean shutdown with data saving and connection closing</a:t>
              </a:r>
            </a:p>
          </p:txBody>
        </p:sp>
        <p:sp>
          <p:nvSpPr>
            <p:cNvPr name="TextBox 7" id="7"/>
            <p:cNvSpPr txBox="true"/>
            <p:nvPr/>
          </p:nvSpPr>
          <p:spPr>
            <a:xfrm rot="0">
              <a:off x="50" y="7131149"/>
              <a:ext cx="5675511" cy="418252"/>
            </a:xfrm>
            <a:prstGeom prst="rect">
              <a:avLst/>
            </a:prstGeom>
          </p:spPr>
          <p:txBody>
            <a:bodyPr anchor="t" rtlCol="false" tIns="0" lIns="0" bIns="0" rIns="0">
              <a:spAutoFit/>
            </a:bodyPr>
            <a:lstStyle/>
            <a:p>
              <a:pPr algn="ctr">
                <a:lnSpc>
                  <a:spcPts val="2660"/>
                </a:lnSpc>
                <a:spcBef>
                  <a:spcPct val="0"/>
                </a:spcBef>
              </a:pPr>
              <a:r>
                <a:rPr lang="en-US" b="true" sz="1900">
                  <a:solidFill>
                    <a:srgbClr val="FFFFFF"/>
                  </a:solidFill>
                  <a:latin typeface="Canva Sans Bold"/>
                  <a:ea typeface="Canva Sans Bold"/>
                  <a:cs typeface="Canva Sans Bold"/>
                  <a:sym typeface="Canva Sans Bold"/>
                </a:rPr>
                <a:t>Answer Management (Answer.cpp):</a:t>
              </a:r>
            </a:p>
          </p:txBody>
        </p:sp>
        <p:sp>
          <p:nvSpPr>
            <p:cNvPr name="TextBox 8" id="8"/>
            <p:cNvSpPr txBox="true"/>
            <p:nvPr/>
          </p:nvSpPr>
          <p:spPr>
            <a:xfrm rot="0">
              <a:off x="1022840" y="7920876"/>
              <a:ext cx="14099977" cy="2329391"/>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Answer::Answer(): Constructor that initializes a new answer with content and metadata</a:t>
              </a:r>
            </a:p>
            <a:p>
              <a:pPr algn="l">
                <a:lnSpc>
                  <a:spcPts val="2800"/>
                </a:lnSpc>
                <a:spcBef>
                  <a:spcPct val="0"/>
                </a:spcBef>
              </a:pPr>
              <a:r>
                <a:rPr lang="en-US" sz="2000">
                  <a:solidFill>
                    <a:srgbClr val="FFFFFF"/>
                  </a:solidFill>
                  <a:latin typeface="Canva Sans"/>
                  <a:ea typeface="Canva Sans"/>
                  <a:cs typeface="Canva Sans"/>
                  <a:sym typeface="Canva Sans"/>
                </a:rPr>
                <a:t>Answer::getVoteCount(): Calculates and returns the current vote total</a:t>
              </a:r>
            </a:p>
            <a:p>
              <a:pPr algn="l">
                <a:lnSpc>
                  <a:spcPts val="2800"/>
                </a:lnSpc>
                <a:spcBef>
                  <a:spcPct val="0"/>
                </a:spcBef>
              </a:pPr>
              <a:r>
                <a:rPr lang="en-US" sz="2000">
                  <a:solidFill>
                    <a:srgbClr val="FFFFFF"/>
                  </a:solidFill>
                  <a:latin typeface="Canva Sans"/>
                  <a:ea typeface="Canva Sans"/>
                  <a:cs typeface="Canva Sans"/>
                  <a:sym typeface="Canva Sans"/>
                </a:rPr>
                <a:t>Answer::addVote(): Records a new user vote (up/down) for the answer</a:t>
              </a:r>
            </a:p>
            <a:p>
              <a:pPr algn="l">
                <a:lnSpc>
                  <a:spcPts val="2800"/>
                </a:lnSpc>
                <a:spcBef>
                  <a:spcPct val="0"/>
                </a:spcBef>
              </a:pPr>
              <a:r>
                <a:rPr lang="en-US" sz="2000">
                  <a:solidFill>
                    <a:srgbClr val="FFFFFF"/>
                  </a:solidFill>
                  <a:latin typeface="Canva Sans"/>
                  <a:ea typeface="Canva Sans"/>
                  <a:cs typeface="Canva Sans"/>
                  <a:sym typeface="Canva Sans"/>
                </a:rPr>
                <a:t>Answer::serialize(): Converts answer data to string format for file storage</a:t>
              </a:r>
            </a:p>
            <a:p>
              <a:pPr algn="l">
                <a:lnSpc>
                  <a:spcPts val="2800"/>
                </a:lnSpc>
                <a:spcBef>
                  <a:spcPct val="0"/>
                </a:spcBef>
              </a:pPr>
              <a:r>
                <a:rPr lang="en-US" sz="2000">
                  <a:solidFill>
                    <a:srgbClr val="FFFFFF"/>
                  </a:solidFill>
                  <a:latin typeface="Canva Sans"/>
                  <a:ea typeface="Canva Sans"/>
                  <a:cs typeface="Canva Sans"/>
                  <a:sym typeface="Canva Sans"/>
                </a:rPr>
                <a:t>Answer::deserialize(): Reconstructs answer object from stored string data</a:t>
              </a:r>
            </a:p>
          </p:txBody>
        </p:sp>
      </p:grpSp>
      <p:sp>
        <p:nvSpPr>
          <p:cNvPr name="TextBox 9" id="9"/>
          <p:cNvSpPr txBox="true"/>
          <p:nvPr/>
        </p:nvSpPr>
        <p:spPr>
          <a:xfrm rot="0">
            <a:off x="1028700" y="381449"/>
            <a:ext cx="7987382" cy="1038213"/>
          </a:xfrm>
          <a:prstGeom prst="rect">
            <a:avLst/>
          </a:prstGeom>
        </p:spPr>
        <p:txBody>
          <a:bodyPr anchor="t" rtlCol="false" tIns="0" lIns="0" bIns="0" rIns="0">
            <a:spAutoFit/>
          </a:bodyPr>
          <a:lstStyle/>
          <a:p>
            <a:pPr algn="ctr">
              <a:lnSpc>
                <a:spcPts val="8400"/>
              </a:lnSpc>
            </a:pPr>
            <a:r>
              <a:rPr lang="en-US" sz="6000" b="true">
                <a:solidFill>
                  <a:srgbClr val="FFFFFF"/>
                </a:solidFill>
                <a:latin typeface="HK Grotesk Bold"/>
                <a:ea typeface="HK Grotesk Bold"/>
                <a:cs typeface="HK Grotesk Bold"/>
                <a:sym typeface="HK Grotesk Bold"/>
              </a:rPr>
              <a:t>System Modular Design</a:t>
            </a:r>
          </a:p>
        </p:txBody>
      </p:sp>
      <p:sp>
        <p:nvSpPr>
          <p:cNvPr name="Freeform 10" id="10"/>
          <p:cNvSpPr/>
          <p:nvPr/>
        </p:nvSpPr>
        <p:spPr>
          <a:xfrm flipH="false" flipV="false" rot="-3675968">
            <a:off x="12437156" y="362129"/>
            <a:ext cx="11196923" cy="9283267"/>
          </a:xfrm>
          <a:custGeom>
            <a:avLst/>
            <a:gdLst/>
            <a:ahLst/>
            <a:cxnLst/>
            <a:rect r="r" b="b" t="t" l="l"/>
            <a:pathLst>
              <a:path h="9283267" w="11196923">
                <a:moveTo>
                  <a:pt x="0" y="0"/>
                </a:moveTo>
                <a:lnTo>
                  <a:pt x="11196923" y="0"/>
                </a:lnTo>
                <a:lnTo>
                  <a:pt x="11196923" y="9283267"/>
                </a:lnTo>
                <a:lnTo>
                  <a:pt x="0" y="9283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C53A3"/>
        </a:solidFill>
      </p:bgPr>
    </p:bg>
    <p:spTree>
      <p:nvGrpSpPr>
        <p:cNvPr id="1" name=""/>
        <p:cNvGrpSpPr/>
        <p:nvPr/>
      </p:nvGrpSpPr>
      <p:grpSpPr>
        <a:xfrm>
          <a:off x="0" y="0"/>
          <a:ext cx="0" cy="0"/>
          <a:chOff x="0" y="0"/>
          <a:chExt cx="0" cy="0"/>
        </a:xfrm>
      </p:grpSpPr>
      <p:sp>
        <p:nvSpPr>
          <p:cNvPr name="TextBox 2" id="2"/>
          <p:cNvSpPr txBox="true"/>
          <p:nvPr/>
        </p:nvSpPr>
        <p:spPr>
          <a:xfrm rot="0">
            <a:off x="1903694" y="7486287"/>
            <a:ext cx="15200374" cy="1359557"/>
          </a:xfrm>
          <a:prstGeom prst="rect">
            <a:avLst/>
          </a:prstGeom>
        </p:spPr>
        <p:txBody>
          <a:bodyPr anchor="t" rtlCol="false" tIns="0" lIns="0" bIns="0" rIns="0">
            <a:spAutoFit/>
          </a:bodyPr>
          <a:lstStyle/>
          <a:p>
            <a:pPr algn="l">
              <a:lnSpc>
                <a:spcPts val="2763"/>
              </a:lnSpc>
              <a:spcBef>
                <a:spcPct val="0"/>
              </a:spcBef>
            </a:pPr>
            <a:r>
              <a:rPr lang="en-US" sz="1974">
                <a:solidFill>
                  <a:srgbClr val="FFFFFF"/>
                </a:solidFill>
                <a:latin typeface="Canva Sans"/>
                <a:ea typeface="Canva Sans"/>
                <a:cs typeface="Canva Sans"/>
                <a:sym typeface="Canva Sans"/>
              </a:rPr>
              <a:t>SearchEngine::parseQuery(): Breaks down search text into processable tokens</a:t>
            </a:r>
          </a:p>
          <a:p>
            <a:pPr algn="l">
              <a:lnSpc>
                <a:spcPts val="2763"/>
              </a:lnSpc>
              <a:spcBef>
                <a:spcPct val="0"/>
              </a:spcBef>
            </a:pPr>
            <a:r>
              <a:rPr lang="en-US" sz="1974">
                <a:solidFill>
                  <a:srgbClr val="FFFFFF"/>
                </a:solidFill>
                <a:latin typeface="Canva Sans"/>
                <a:ea typeface="Canva Sans"/>
                <a:cs typeface="Canva Sans"/>
                <a:sym typeface="Canva Sans"/>
              </a:rPr>
              <a:t>SearchEngine::search(): Executes search against the questions database</a:t>
            </a:r>
          </a:p>
          <a:p>
            <a:pPr algn="l">
              <a:lnSpc>
                <a:spcPts val="2763"/>
              </a:lnSpc>
              <a:spcBef>
                <a:spcPct val="0"/>
              </a:spcBef>
            </a:pPr>
            <a:r>
              <a:rPr lang="en-US" sz="1974">
                <a:solidFill>
                  <a:srgbClr val="FFFFFF"/>
                </a:solidFill>
                <a:latin typeface="Canva Sans"/>
                <a:ea typeface="Canva Sans"/>
                <a:cs typeface="Canva Sans"/>
                <a:sym typeface="Canva Sans"/>
              </a:rPr>
              <a:t>SearchEngine::rankResults(): Sorts search results by relevance score</a:t>
            </a:r>
          </a:p>
          <a:p>
            <a:pPr algn="l">
              <a:lnSpc>
                <a:spcPts val="2763"/>
              </a:lnSpc>
              <a:spcBef>
                <a:spcPct val="0"/>
              </a:spcBef>
            </a:pPr>
            <a:r>
              <a:rPr lang="en-US" sz="1974">
                <a:solidFill>
                  <a:srgbClr val="FFFFFF"/>
                </a:solidFill>
                <a:latin typeface="Canva Sans"/>
                <a:ea typeface="Canva Sans"/>
                <a:cs typeface="Canva Sans"/>
                <a:sym typeface="Canva Sans"/>
              </a:rPr>
              <a:t>SearchEngine::getTopResults(): Returns the most relevant search matches</a:t>
            </a:r>
          </a:p>
        </p:txBody>
      </p:sp>
      <p:sp>
        <p:nvSpPr>
          <p:cNvPr name="TextBox 3" id="3"/>
          <p:cNvSpPr txBox="true"/>
          <p:nvPr/>
        </p:nvSpPr>
        <p:spPr>
          <a:xfrm rot="0">
            <a:off x="1903694" y="1532011"/>
            <a:ext cx="9722346" cy="2111374"/>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Question::Question(): Constructor that creates a question with title and content</a:t>
            </a:r>
          </a:p>
          <a:p>
            <a:pPr algn="l">
              <a:lnSpc>
                <a:spcPts val="2800"/>
              </a:lnSpc>
              <a:spcBef>
                <a:spcPct val="0"/>
              </a:spcBef>
            </a:pPr>
            <a:r>
              <a:rPr lang="en-US" sz="2000">
                <a:solidFill>
                  <a:srgbClr val="FFFFFF"/>
                </a:solidFill>
                <a:latin typeface="Canva Sans"/>
                <a:ea typeface="Canva Sans"/>
                <a:cs typeface="Canva Sans"/>
                <a:sym typeface="Canva Sans"/>
              </a:rPr>
              <a:t>Question::addAnswer(): Associates a new answer with this question</a:t>
            </a:r>
          </a:p>
          <a:p>
            <a:pPr algn="l">
              <a:lnSpc>
                <a:spcPts val="2800"/>
              </a:lnSpc>
              <a:spcBef>
                <a:spcPct val="0"/>
              </a:spcBef>
            </a:pPr>
            <a:r>
              <a:rPr lang="en-US" sz="2000">
                <a:solidFill>
                  <a:srgbClr val="FFFFFF"/>
                </a:solidFill>
                <a:latin typeface="Canva Sans"/>
                <a:ea typeface="Canva Sans"/>
                <a:cs typeface="Canva Sans"/>
                <a:sym typeface="Canva Sans"/>
              </a:rPr>
              <a:t>Question::getAnswers(): Retrieves all answers linked to this question</a:t>
            </a:r>
          </a:p>
          <a:p>
            <a:pPr algn="l">
              <a:lnSpc>
                <a:spcPts val="2800"/>
              </a:lnSpc>
              <a:spcBef>
                <a:spcPct val="0"/>
              </a:spcBef>
            </a:pPr>
            <a:r>
              <a:rPr lang="en-US" sz="2000">
                <a:solidFill>
                  <a:srgbClr val="FFFFFF"/>
                </a:solidFill>
                <a:latin typeface="Canva Sans"/>
                <a:ea typeface="Canva Sans"/>
                <a:cs typeface="Canva Sans"/>
                <a:sym typeface="Canva Sans"/>
              </a:rPr>
              <a:t>Question::serialize(): Converts question data to string format for storage</a:t>
            </a:r>
          </a:p>
          <a:p>
            <a:pPr algn="l">
              <a:lnSpc>
                <a:spcPts val="2800"/>
              </a:lnSpc>
              <a:spcBef>
                <a:spcPct val="0"/>
              </a:spcBef>
            </a:pPr>
            <a:r>
              <a:rPr lang="en-US" sz="2000">
                <a:solidFill>
                  <a:srgbClr val="FFFFFF"/>
                </a:solidFill>
                <a:latin typeface="Canva Sans"/>
                <a:ea typeface="Canva Sans"/>
                <a:cs typeface="Canva Sans"/>
                <a:sym typeface="Canva Sans"/>
              </a:rPr>
              <a:t>Question::deserialize(): Reconstructs question object from stored string data</a:t>
            </a:r>
          </a:p>
          <a:p>
            <a:pPr algn="l">
              <a:lnSpc>
                <a:spcPts val="2800"/>
              </a:lnSpc>
              <a:spcBef>
                <a:spcPct val="0"/>
              </a:spcBef>
            </a:pPr>
            <a:r>
              <a:rPr lang="en-US" sz="2000">
                <a:solidFill>
                  <a:srgbClr val="FFFFFF"/>
                </a:solidFill>
                <a:latin typeface="Canva Sans"/>
                <a:ea typeface="Canva Sans"/>
                <a:cs typeface="Canva Sans"/>
                <a:sym typeface="Canva Sans"/>
              </a:rPr>
              <a:t>Question::search(): Determines if the question matches given search criteria</a:t>
            </a:r>
          </a:p>
        </p:txBody>
      </p:sp>
      <p:sp>
        <p:nvSpPr>
          <p:cNvPr name="TextBox 4" id="4"/>
          <p:cNvSpPr txBox="true"/>
          <p:nvPr/>
        </p:nvSpPr>
        <p:spPr>
          <a:xfrm rot="0">
            <a:off x="990116" y="963687"/>
            <a:ext cx="4714801" cy="349249"/>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Canva Sans Bold"/>
                <a:ea typeface="Canva Sans Bold"/>
                <a:cs typeface="Canva Sans Bold"/>
                <a:sym typeface="Canva Sans Bold"/>
              </a:rPr>
              <a:t>Question Management (Question.cpp)</a:t>
            </a:r>
          </a:p>
        </p:txBody>
      </p:sp>
      <p:sp>
        <p:nvSpPr>
          <p:cNvPr name="TextBox 5" id="5"/>
          <p:cNvSpPr txBox="true"/>
          <p:nvPr/>
        </p:nvSpPr>
        <p:spPr>
          <a:xfrm rot="0">
            <a:off x="1903694" y="4330339"/>
            <a:ext cx="10524232" cy="2463799"/>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Canva Sans"/>
                <a:ea typeface="Canva Sans"/>
                <a:cs typeface="Canva Sans"/>
                <a:sym typeface="Canva Sans"/>
              </a:rPr>
              <a:t>DatabaseManager::loadData(): Reads all data files and loads content into memory</a:t>
            </a:r>
          </a:p>
          <a:p>
            <a:pPr algn="l">
              <a:lnSpc>
                <a:spcPts val="2800"/>
              </a:lnSpc>
              <a:spcBef>
                <a:spcPct val="0"/>
              </a:spcBef>
            </a:pPr>
            <a:r>
              <a:rPr lang="en-US" sz="2000">
                <a:solidFill>
                  <a:srgbClr val="FFFFFF"/>
                </a:solidFill>
                <a:latin typeface="Canva Sans"/>
                <a:ea typeface="Canva Sans"/>
                <a:cs typeface="Canva Sans"/>
                <a:sym typeface="Canva Sans"/>
              </a:rPr>
              <a:t>DatabaseManager::saveData(): Persists updated data back to storage files</a:t>
            </a:r>
          </a:p>
          <a:p>
            <a:pPr algn="l">
              <a:lnSpc>
                <a:spcPts val="2800"/>
              </a:lnSpc>
              <a:spcBef>
                <a:spcPct val="0"/>
              </a:spcBef>
            </a:pPr>
            <a:r>
              <a:rPr lang="en-US" sz="2000">
                <a:solidFill>
                  <a:srgbClr val="FFFFFF"/>
                </a:solidFill>
                <a:latin typeface="Canva Sans"/>
                <a:ea typeface="Canva Sans"/>
                <a:cs typeface="Canva Sans"/>
                <a:sym typeface="Canva Sans"/>
              </a:rPr>
              <a:t>DatabaseManager::addQuestion(): Stores a new question in the database</a:t>
            </a:r>
          </a:p>
          <a:p>
            <a:pPr algn="l">
              <a:lnSpc>
                <a:spcPts val="2800"/>
              </a:lnSpc>
              <a:spcBef>
                <a:spcPct val="0"/>
              </a:spcBef>
            </a:pPr>
            <a:r>
              <a:rPr lang="en-US" sz="2000">
                <a:solidFill>
                  <a:srgbClr val="FFFFFF"/>
                </a:solidFill>
                <a:latin typeface="Canva Sans"/>
                <a:ea typeface="Canva Sans"/>
                <a:cs typeface="Canva Sans"/>
                <a:sym typeface="Canva Sans"/>
              </a:rPr>
              <a:t>DatabaseManager::addAnswer(): Stores a new answer in the database</a:t>
            </a:r>
          </a:p>
          <a:p>
            <a:pPr algn="l">
              <a:lnSpc>
                <a:spcPts val="2800"/>
              </a:lnSpc>
              <a:spcBef>
                <a:spcPct val="0"/>
              </a:spcBef>
            </a:pPr>
            <a:r>
              <a:rPr lang="en-US" sz="2000">
                <a:solidFill>
                  <a:srgbClr val="FFFFFF"/>
                </a:solidFill>
                <a:latin typeface="Canva Sans"/>
                <a:ea typeface="Canva Sans"/>
                <a:cs typeface="Canva Sans"/>
                <a:sym typeface="Canva Sans"/>
              </a:rPr>
              <a:t>DatabaseManager::getQuestion(): Retrieves specific question by its identifier</a:t>
            </a:r>
          </a:p>
          <a:p>
            <a:pPr algn="l">
              <a:lnSpc>
                <a:spcPts val="2800"/>
              </a:lnSpc>
              <a:spcBef>
                <a:spcPct val="0"/>
              </a:spcBef>
            </a:pPr>
            <a:r>
              <a:rPr lang="en-US" sz="2000">
                <a:solidFill>
                  <a:srgbClr val="FFFFFF"/>
                </a:solidFill>
                <a:latin typeface="Canva Sans"/>
                <a:ea typeface="Canva Sans"/>
                <a:cs typeface="Canva Sans"/>
                <a:sym typeface="Canva Sans"/>
              </a:rPr>
              <a:t>DatabaseManager::searchQuestions(): Finds all questions matching search parameters</a:t>
            </a:r>
          </a:p>
          <a:p>
            <a:pPr algn="l">
              <a:lnSpc>
                <a:spcPts val="2800"/>
              </a:lnSpc>
              <a:spcBef>
                <a:spcPct val="0"/>
              </a:spcBef>
            </a:pPr>
            <a:r>
              <a:rPr lang="en-US" sz="2000">
                <a:solidFill>
                  <a:srgbClr val="FFFFFF"/>
                </a:solidFill>
                <a:latin typeface="Canva Sans"/>
                <a:ea typeface="Canva Sans"/>
                <a:cs typeface="Canva Sans"/>
                <a:sym typeface="Canva Sans"/>
              </a:rPr>
              <a:t>DatabaseManager::updateVotes(): Updates stored vote counts for answers</a:t>
            </a:r>
          </a:p>
        </p:txBody>
      </p:sp>
      <p:sp>
        <p:nvSpPr>
          <p:cNvPr name="TextBox 6" id="6"/>
          <p:cNvSpPr txBox="true"/>
          <p:nvPr/>
        </p:nvSpPr>
        <p:spPr>
          <a:xfrm rot="0">
            <a:off x="1005706" y="3762015"/>
            <a:ext cx="3002087" cy="349249"/>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Canva Sans Bold"/>
                <a:ea typeface="Canva Sans Bold"/>
                <a:cs typeface="Canva Sans Bold"/>
                <a:sym typeface="Canva Sans Bold"/>
              </a:rPr>
              <a:t>Database Management (</a:t>
            </a:r>
          </a:p>
        </p:txBody>
      </p:sp>
      <p:sp>
        <p:nvSpPr>
          <p:cNvPr name="TextBox 7" id="7"/>
          <p:cNvSpPr txBox="true"/>
          <p:nvPr/>
        </p:nvSpPr>
        <p:spPr>
          <a:xfrm rot="0">
            <a:off x="982005" y="6908438"/>
            <a:ext cx="5028605" cy="349249"/>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Canva Sans Bold"/>
                <a:ea typeface="Canva Sans Bold"/>
                <a:cs typeface="Canva Sans Bold"/>
                <a:sym typeface="Canva Sans Bold"/>
              </a:rPr>
              <a:t>Search Functionality (SearchEngine.cpp)</a:t>
            </a:r>
          </a:p>
        </p:txBody>
      </p:sp>
      <p:sp>
        <p:nvSpPr>
          <p:cNvPr name="Freeform 8" id="8"/>
          <p:cNvSpPr/>
          <p:nvPr/>
        </p:nvSpPr>
        <p:spPr>
          <a:xfrm flipH="false" flipV="false" rot="-3139463">
            <a:off x="12247907" y="713592"/>
            <a:ext cx="11196923" cy="9283267"/>
          </a:xfrm>
          <a:custGeom>
            <a:avLst/>
            <a:gdLst/>
            <a:ahLst/>
            <a:cxnLst/>
            <a:rect r="r" b="b" t="t" l="l"/>
            <a:pathLst>
              <a:path h="9283267" w="11196923">
                <a:moveTo>
                  <a:pt x="0" y="0"/>
                </a:moveTo>
                <a:lnTo>
                  <a:pt x="11196923" y="0"/>
                </a:lnTo>
                <a:lnTo>
                  <a:pt x="11196923" y="9283267"/>
                </a:lnTo>
                <a:lnTo>
                  <a:pt x="0" y="9283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DAGiiZ9TxoY</dc:identifier>
  <dcterms:modified xsi:type="dcterms:W3CDTF">2011-08-01T06:04:30Z</dcterms:modified>
  <cp:revision>1</cp:revision>
  <dc:title>OSMiniProject-Group-2</dc:title>
</cp:coreProperties>
</file>